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Lst>
  <p:notesMasterIdLst>
    <p:notesMasterId r:id="rId15"/>
  </p:notesMasterIdLst>
  <p:sldIdLst>
    <p:sldId id="256" r:id="rId2"/>
    <p:sldId id="257" r:id="rId3"/>
    <p:sldId id="284" r:id="rId4"/>
    <p:sldId id="286" r:id="rId5"/>
    <p:sldId id="287" r:id="rId6"/>
    <p:sldId id="289" r:id="rId7"/>
    <p:sldId id="288" r:id="rId8"/>
    <p:sldId id="290" r:id="rId9"/>
    <p:sldId id="291" r:id="rId10"/>
    <p:sldId id="292" r:id="rId11"/>
    <p:sldId id="293" r:id="rId12"/>
    <p:sldId id="294" r:id="rId13"/>
    <p:sldId id="272" r:id="rId14"/>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31" autoAdjust="0"/>
    <p:restoredTop sz="71341" autoAdjust="0"/>
  </p:normalViewPr>
  <p:slideViewPr>
    <p:cSldViewPr>
      <p:cViewPr>
        <p:scale>
          <a:sx n="75" d="100"/>
          <a:sy n="75" d="100"/>
        </p:scale>
        <p:origin x="2280" y="66"/>
      </p:cViewPr>
      <p:guideLst>
        <p:guide orient="horz" pos="2160"/>
        <p:guide pos="2880"/>
      </p:guideLst>
    </p:cSldViewPr>
  </p:slideViewPr>
  <p:outlineViewPr>
    <p:cViewPr>
      <p:scale>
        <a:sx n="33" d="100"/>
        <a:sy n="33" d="100"/>
      </p:scale>
      <p:origin x="0" y="-36"/>
    </p:cViewPr>
  </p:outlineViewPr>
  <p:notesTextViewPr>
    <p:cViewPr>
      <p:scale>
        <a:sx n="125" d="100"/>
        <a:sy n="125" d="100"/>
      </p:scale>
      <p:origin x="0" y="0"/>
    </p:cViewPr>
  </p:notesTextViewPr>
  <p:sorterViewPr>
    <p:cViewPr>
      <p:scale>
        <a:sx n="100" d="100"/>
        <a:sy n="100" d="100"/>
      </p:scale>
      <p:origin x="0" y="0"/>
    </p:cViewPr>
  </p:sorterViewPr>
  <p:notesViewPr>
    <p:cSldViewPr>
      <p:cViewPr varScale="1">
        <p:scale>
          <a:sx n="80" d="100"/>
          <a:sy n="80" d="100"/>
        </p:scale>
        <p:origin x="391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7.wmf"/></Relationships>
</file>

<file path=ppt/media/hdphoto1.wdp>
</file>

<file path=ppt/media/image1.jpeg>
</file>

<file path=ppt/media/image10.png>
</file>

<file path=ppt/media/image11.png>
</file>

<file path=ppt/media/image12.png>
</file>

<file path=ppt/media/image13.png>
</file>

<file path=ppt/media/image14.png>
</file>

<file path=ppt/media/image15.wmf>
</file>

<file path=ppt/media/image16.png>
</file>

<file path=ppt/media/image17.wmf>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A2A9B43-DFF5-4B69-81CB-C24B0C2F0219}" type="datetimeFigureOut">
              <a:rPr lang="en-US" smtClean="0"/>
              <a:t>27-Jun-16</a:t>
            </a:fld>
            <a:endParaRPr lang="en-US"/>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0471A4D-649A-488E-BC6E-4FD62A25F014}" type="slidenum">
              <a:rPr lang="en-US" smtClean="0"/>
              <a:t>‹#›</a:t>
            </a:fld>
            <a:endParaRPr lang="en-US"/>
          </a:p>
        </p:txBody>
      </p:sp>
    </p:spTree>
    <p:extLst>
      <p:ext uri="{BB962C8B-B14F-4D97-AF65-F5344CB8AC3E}">
        <p14:creationId xmlns:p14="http://schemas.microsoft.com/office/powerpoint/2010/main" val="6445998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Thanks</a:t>
            </a:r>
            <a:r>
              <a:rPr lang="en-US" baseline="0" dirty="0"/>
              <a:t> for the introduction, My name is Andreas Vasilakis and I’ll talk about our work on pose-to-pose skinning of animated meshes.  </a:t>
            </a:r>
            <a:endParaRPr lang="en-US" dirty="0"/>
          </a:p>
        </p:txBody>
      </p:sp>
      <p:sp>
        <p:nvSpPr>
          <p:cNvPr id="4" name="Θέση αριθμού διαφάνειας 3"/>
          <p:cNvSpPr>
            <a:spLocks noGrp="1"/>
          </p:cNvSpPr>
          <p:nvPr>
            <p:ph type="sldNum" sz="quarter" idx="10"/>
          </p:nvPr>
        </p:nvSpPr>
        <p:spPr/>
        <p:txBody>
          <a:bodyPr/>
          <a:lstStyle/>
          <a:p>
            <a:fld id="{30471A4D-649A-488E-BC6E-4FD62A25F014}" type="slidenum">
              <a:rPr lang="en-US" smtClean="0"/>
              <a:t>1</a:t>
            </a:fld>
            <a:endParaRPr lang="en-US"/>
          </a:p>
        </p:txBody>
      </p:sp>
    </p:spTree>
    <p:extLst>
      <p:ext uri="{BB962C8B-B14F-4D97-AF65-F5344CB8AC3E}">
        <p14:creationId xmlns:p14="http://schemas.microsoft.com/office/powerpoint/2010/main" val="28348499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We compare our PPS scheme against two RPS-based frameworks under a variety of animation sequences </a:t>
            </a:r>
          </a:p>
          <a:p>
            <a:r>
              <a:rPr lang="en-US" sz="1200" b="0" i="0" u="none" strike="noStrike" kern="1200" baseline="0" dirty="0">
                <a:solidFill>
                  <a:schemeClr val="tx1"/>
                </a:solidFill>
                <a:latin typeface="+mn-lt"/>
                <a:ea typeface="+mn-ea"/>
                <a:cs typeface="+mn-cs"/>
              </a:rPr>
              <a:t>using as quality criterion the widely-accepted KG approximation error metric.</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SAD is widely suitable for streaming of animation sequences, since it does not make any assumptions about the input animation </a:t>
            </a:r>
          </a:p>
          <a:p>
            <a:r>
              <a:rPr lang="en-US" sz="1200" b="0" i="0" u="none" strike="noStrike" kern="1200" baseline="0" dirty="0">
                <a:solidFill>
                  <a:schemeClr val="tx1"/>
                </a:solidFill>
                <a:latin typeface="+mn-lt"/>
                <a:ea typeface="+mn-ea"/>
                <a:cs typeface="+mn-cs"/>
              </a:rPr>
              <a:t>ensuring that the overall deformation is reasonably approximated. This pipeline consists of three core stages:</a:t>
            </a:r>
          </a:p>
          <a:p>
            <a:pPr marL="228600" indent="-228600">
              <a:buAutoNum type="arabicPeriod"/>
            </a:pPr>
            <a:r>
              <a:rPr lang="en-US" sz="1200" b="0" i="0" u="none" strike="noStrike" kern="1200" baseline="0" dirty="0">
                <a:solidFill>
                  <a:schemeClr val="tx1"/>
                </a:solidFill>
                <a:latin typeface="+mn-lt"/>
                <a:ea typeface="+mn-ea"/>
                <a:cs typeface="+mn-cs"/>
              </a:rPr>
              <a:t>A uniform clustering is initially employed to 2. compute the per-vertex weight influences and finally 3. optimizes their skinned transformations</a:t>
            </a:r>
          </a:p>
          <a:p>
            <a:pPr marL="228600" indent="-228600">
              <a:buFont typeface="+mj-lt"/>
              <a:buAutoNum type="arabicPeriod"/>
            </a:pP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heat-map visualization, used to highlight the errors from the original poses, shows the superiority of PPS compared to RPS.</a:t>
            </a:r>
          </a:p>
          <a:p>
            <a:r>
              <a:rPr lang="en-US" sz="1200" b="0" i="0" u="none" strike="noStrike" kern="1200" baseline="0" dirty="0">
                <a:solidFill>
                  <a:schemeClr val="tx1"/>
                </a:solidFill>
                <a:latin typeface="+mn-lt"/>
                <a:ea typeface="+mn-ea"/>
                <a:cs typeface="+mn-cs"/>
              </a:rPr>
              <a:t>Similar results are also observed in the bottom Table…</a:t>
            </a:r>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10</a:t>
            </a:fld>
            <a:endParaRPr lang="en-US"/>
          </a:p>
        </p:txBody>
      </p:sp>
    </p:spTree>
    <p:extLst>
      <p:ext uri="{BB962C8B-B14F-4D97-AF65-F5344CB8AC3E}">
        <p14:creationId xmlns:p14="http://schemas.microsoft.com/office/powerpoint/2010/main" val="1502119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FESAM is an algorithm that produces more accurate approximations than SAD by optimizing all of the skinning parameters iteratively: </a:t>
            </a:r>
          </a:p>
          <a:p>
            <a:r>
              <a:rPr lang="en-US" sz="1200" b="0" i="0" u="none" strike="noStrike" kern="1200" baseline="0" dirty="0">
                <a:solidFill>
                  <a:schemeClr val="tx1"/>
                </a:solidFill>
                <a:latin typeface="+mn-lt"/>
                <a:ea typeface="+mn-ea"/>
                <a:cs typeface="+mn-cs"/>
              </a:rPr>
              <a:t>Bone transformations; vertex weights; and rest pose positions.</a:t>
            </a:r>
          </a:p>
          <a:p>
            <a:r>
              <a:rPr lang="en-US" sz="1200" b="0" i="0" u="none" strike="noStrike" kern="1200" baseline="0" dirty="0">
                <a:solidFill>
                  <a:schemeClr val="tx1"/>
                </a:solidFill>
                <a:latin typeface="+mn-lt"/>
                <a:ea typeface="+mn-ea"/>
                <a:cs typeface="+mn-cs"/>
              </a:rPr>
              <a:t>A deformation-aware region-growing clustering method is initially used for distributing bones and determining the weights per vertex.</a:t>
            </a:r>
          </a:p>
          <a:p>
            <a:r>
              <a:rPr lang="en-US" sz="1200" b="0" i="0" u="none" strike="noStrike" kern="1200" baseline="0" dirty="0">
                <a:solidFill>
                  <a:schemeClr val="tx1"/>
                </a:solidFill>
                <a:latin typeface="+mn-lt"/>
                <a:ea typeface="+mn-ea"/>
                <a:cs typeface="+mn-cs"/>
              </a:rPr>
              <a:t>While the deformation-based clustering method produces coarse weight distribution and skinned outputs, this is fixed in the consecutive optimization steps.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Note that PPS requires more optimization iterations compared to the RPS to achieve convergence (orange VS blue lines). </a:t>
            </a:r>
          </a:p>
          <a:p>
            <a:r>
              <a:rPr lang="en-US" sz="1200" b="0" i="0" u="none" strike="noStrike" kern="1200" baseline="0" dirty="0">
                <a:solidFill>
                  <a:schemeClr val="tx1"/>
                </a:solidFill>
                <a:latin typeface="+mn-lt"/>
                <a:ea typeface="+mn-ea"/>
                <a:cs typeface="+mn-cs"/>
              </a:rPr>
              <a:t>But this is reasonable since PPS relies on a suboptimal weight correction optimization step (you can see paper for further details)</a:t>
            </a:r>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11</a:t>
            </a:fld>
            <a:endParaRPr lang="en-US"/>
          </a:p>
        </p:txBody>
      </p:sp>
    </p:spTree>
    <p:extLst>
      <p:ext uri="{BB962C8B-B14F-4D97-AF65-F5344CB8AC3E}">
        <p14:creationId xmlns:p14="http://schemas.microsoft.com/office/powerpoint/2010/main" val="15107243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We have presented PPS, a pose-to-pose approach to skinning animated meshes by observing that only small deformation variations will normally occur between consecutive poses. </a:t>
            </a:r>
          </a:p>
          <a:p>
            <a:r>
              <a:rPr lang="en-US" sz="1200" b="0" i="0" u="none" strike="noStrike" kern="1200" baseline="0" dirty="0">
                <a:solidFill>
                  <a:schemeClr val="tx1"/>
                </a:solidFill>
                <a:latin typeface="+mn-lt"/>
                <a:ea typeface="+mn-ea"/>
                <a:cs typeface="+mn-cs"/>
              </a:rPr>
              <a:t>The transformations are applied so that a new pose is derived by deforming the geometry of the previous pose, thus maintaining temporal coherence in the parameter space, reducing approximation error and facilitating forward propagated editing of arbitrary poses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Last but not least, a reproduction scheme from the rest-pose to an arbitrary pose can also be derived.</a:t>
            </a:r>
          </a:p>
          <a:p>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On the other hand, our method c</a:t>
            </a:r>
            <a:r>
              <a:rPr lang="en-US" sz="1200" i="0" dirty="0">
                <a:solidFill>
                  <a:srgbClr val="C00000"/>
                </a:solidFill>
                <a:latin typeface="Cambria" panose="02040503050406030204" pitchFamily="18" charset="0"/>
              </a:rPr>
              <a:t>annot be implemented in parallel as well our weight correction technique is suboptimal when compared</a:t>
            </a:r>
            <a:r>
              <a:rPr lang="en-US" sz="1200" i="0" baseline="0" dirty="0">
                <a:solidFill>
                  <a:srgbClr val="C00000"/>
                </a:solidFill>
                <a:latin typeface="Cambria" panose="02040503050406030204" pitchFamily="18" charset="0"/>
              </a:rPr>
              <a:t> to the RPS method.</a:t>
            </a:r>
            <a:endParaRPr lang="en-US" sz="1200" i="0" dirty="0">
              <a:solidFill>
                <a:srgbClr val="C00000"/>
              </a:solidFill>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i="0" dirty="0">
              <a:solidFill>
                <a:srgbClr val="C00000"/>
              </a:solidFill>
              <a:latin typeface="Cambria" panose="02040503050406030204" pitchFamily="18" charset="0"/>
            </a:endParaRPr>
          </a:p>
          <a:p>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12</a:t>
            </a:fld>
            <a:endParaRPr lang="en-US"/>
          </a:p>
        </p:txBody>
      </p:sp>
    </p:spTree>
    <p:extLst>
      <p:ext uri="{BB962C8B-B14F-4D97-AF65-F5344CB8AC3E}">
        <p14:creationId xmlns:p14="http://schemas.microsoft.com/office/powerpoint/2010/main" val="24269492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471A4D-649A-488E-BC6E-4FD62A25F014}" type="slidenum">
              <a:rPr lang="en-US" smtClean="0"/>
              <a:t>13</a:t>
            </a:fld>
            <a:endParaRPr lang="en-US"/>
          </a:p>
        </p:txBody>
      </p:sp>
    </p:spTree>
    <p:extLst>
      <p:ext uri="{BB962C8B-B14F-4D97-AF65-F5344CB8AC3E}">
        <p14:creationId xmlns:p14="http://schemas.microsoft.com/office/powerpoint/2010/main" val="2748991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In computer graphics, animation compression is essential for efficient storage, transmission and reproduction of animated meshes, </a:t>
            </a:r>
          </a:p>
          <a:p>
            <a:r>
              <a:rPr lang="en-US" sz="1200" b="0" i="0" u="none" strike="noStrike" kern="1200" baseline="0" dirty="0">
                <a:solidFill>
                  <a:schemeClr val="tx1"/>
                </a:solidFill>
                <a:latin typeface="+mn-lt"/>
                <a:ea typeface="+mn-ea"/>
                <a:cs typeface="+mn-cs"/>
              </a:rPr>
              <a:t>where a mesh animation consists of a consecutive number of frames or poses.</a:t>
            </a:r>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2</a:t>
            </a:fld>
            <a:endParaRPr lang="en-US"/>
          </a:p>
        </p:txBody>
      </p:sp>
    </p:spTree>
    <p:extLst>
      <p:ext uri="{BB962C8B-B14F-4D97-AF65-F5344CB8AC3E}">
        <p14:creationId xmlns:p14="http://schemas.microsoft.com/office/powerpoint/2010/main" val="3447430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Previous work has presented efficient techniques for compression using weighted skinning transformations to derive the animated mesh from a single reference pose.</a:t>
            </a:r>
          </a:p>
          <a:p>
            <a:r>
              <a:rPr lang="en-US" sz="1200" b="0" i="0" u="none" strike="noStrike" kern="1200" baseline="0" dirty="0">
                <a:solidFill>
                  <a:schemeClr val="tx1"/>
                </a:solidFill>
                <a:latin typeface="+mn-lt"/>
                <a:ea typeface="+mn-ea"/>
                <a:cs typeface="+mn-cs"/>
              </a:rPr>
              <a:t>The bone transformations are typically the only quantity that is allowed to vary during the course of an animation.</a:t>
            </a:r>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3</a:t>
            </a:fld>
            <a:endParaRPr lang="en-US"/>
          </a:p>
        </p:txBody>
      </p:sp>
    </p:spTree>
    <p:extLst>
      <p:ext uri="{BB962C8B-B14F-4D97-AF65-F5344CB8AC3E}">
        <p14:creationId xmlns:p14="http://schemas.microsoft.com/office/powerpoint/2010/main" val="30627754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More or less, previous work focus on producing high-quality approximation results by optimizing all of the skinning parameters in an iterative manner. </a:t>
            </a:r>
          </a:p>
          <a:p>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4</a:t>
            </a:fld>
            <a:endParaRPr lang="en-US"/>
          </a:p>
        </p:txBody>
      </p:sp>
    </p:spTree>
    <p:extLst>
      <p:ext uri="{BB962C8B-B14F-4D97-AF65-F5344CB8AC3E}">
        <p14:creationId xmlns:p14="http://schemas.microsoft.com/office/powerpoint/2010/main" val="2290704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However, since the bone transformations describe the transition from the rest-pose to an arbitrary pose of the animation sequence,</a:t>
            </a:r>
          </a:p>
          <a:p>
            <a:r>
              <a:rPr lang="en-US" sz="1200" b="0" i="0" u="none" strike="noStrike" kern="1200" baseline="0" dirty="0">
                <a:solidFill>
                  <a:schemeClr val="tx1"/>
                </a:solidFill>
                <a:latin typeface="+mn-lt"/>
                <a:ea typeface="+mn-ea"/>
                <a:cs typeface="+mn-cs"/>
              </a:rPr>
              <a:t>these methods are limited to support efficient compression rates.</a:t>
            </a:r>
          </a:p>
          <a:p>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5</a:t>
            </a:fld>
            <a:endParaRPr lang="en-US"/>
          </a:p>
        </p:txBody>
      </p:sp>
    </p:spTree>
    <p:extLst>
      <p:ext uri="{BB962C8B-B14F-4D97-AF65-F5344CB8AC3E}">
        <p14:creationId xmlns:p14="http://schemas.microsoft.com/office/powerpoint/2010/main" val="151840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So the motivation behind this work raised by the observation that larger deformation variations occur the farther a pose deviates from the rest-pose shape </a:t>
            </a:r>
          </a:p>
          <a:p>
            <a:r>
              <a:rPr lang="en-US" sz="1200" b="0" i="0" u="none" strike="noStrike" kern="1200" baseline="0" dirty="0">
                <a:solidFill>
                  <a:schemeClr val="tx1"/>
                </a:solidFill>
                <a:latin typeface="+mn-lt"/>
                <a:ea typeface="+mn-ea"/>
                <a:cs typeface="+mn-cs"/>
              </a:rPr>
              <a:t>due to the insufficient degrees of freedom in the skinning algorithms.</a:t>
            </a:r>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6</a:t>
            </a:fld>
            <a:endParaRPr lang="en-US"/>
          </a:p>
        </p:txBody>
      </p:sp>
    </p:spTree>
    <p:extLst>
      <p:ext uri="{BB962C8B-B14F-4D97-AF65-F5344CB8AC3E}">
        <p14:creationId xmlns:p14="http://schemas.microsoft.com/office/powerpoint/2010/main" val="3743797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To this end, we introduce a pose-to-pose skinning technique that exploits temporal coherence.</a:t>
            </a:r>
          </a:p>
          <a:p>
            <a:r>
              <a:rPr lang="en-US" sz="1200" b="0" i="0" u="none" strike="noStrike" kern="1200" baseline="0" dirty="0">
                <a:solidFill>
                  <a:schemeClr val="tx1"/>
                </a:solidFill>
                <a:latin typeface="+mn-lt"/>
                <a:ea typeface="+mn-ea"/>
                <a:cs typeface="+mn-cs"/>
              </a:rPr>
              <a:t>Contrary to previous works, </a:t>
            </a:r>
          </a:p>
          <a:p>
            <a:r>
              <a:rPr lang="en-US" sz="1200" b="0" i="0" u="none" strike="noStrike" kern="1200" baseline="0" dirty="0">
                <a:solidFill>
                  <a:schemeClr val="tx1"/>
                </a:solidFill>
                <a:latin typeface="+mn-lt"/>
                <a:ea typeface="+mn-ea"/>
                <a:cs typeface="+mn-cs"/>
              </a:rPr>
              <a:t>1) the transformations are applied so that a new pose is derived by </a:t>
            </a:r>
          </a:p>
          <a:p>
            <a:r>
              <a:rPr lang="en-US" sz="1200" b="0" i="0" u="none" strike="noStrike" kern="1200" baseline="0" dirty="0">
                <a:solidFill>
                  <a:schemeClr val="tx1"/>
                </a:solidFill>
                <a:latin typeface="+mn-lt"/>
                <a:ea typeface="+mn-ea"/>
                <a:cs typeface="+mn-cs"/>
              </a:rPr>
              <a:t>deforming the geometry of the previous pose.</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2) Our method can handle editing of any pose in the skinned sequence with the extra cost of </a:t>
            </a:r>
            <a:r>
              <a:rPr lang="en-US" sz="1200" b="0" i="0" u="none" strike="noStrike" kern="1200" baseline="0" dirty="0" err="1">
                <a:solidFill>
                  <a:schemeClr val="tx1"/>
                </a:solidFill>
                <a:latin typeface="+mn-lt"/>
                <a:ea typeface="+mn-ea"/>
                <a:cs typeface="+mn-cs"/>
              </a:rPr>
              <a:t>recomputing</a:t>
            </a:r>
            <a:r>
              <a:rPr lang="en-US" sz="1200" b="0" i="0" u="none" strike="noStrike" kern="1200" baseline="0" dirty="0">
                <a:solidFill>
                  <a:schemeClr val="tx1"/>
                </a:solidFill>
                <a:latin typeface="+mn-lt"/>
                <a:ea typeface="+mn-ea"/>
                <a:cs typeface="+mn-cs"/>
              </a:rPr>
              <a:t> the transformation towards the newly edited pose from the previous one.</a:t>
            </a:r>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7</a:t>
            </a:fld>
            <a:endParaRPr lang="en-US"/>
          </a:p>
        </p:txBody>
      </p:sp>
    </p:spTree>
    <p:extLst>
      <p:ext uri="{BB962C8B-B14F-4D97-AF65-F5344CB8AC3E}">
        <p14:creationId xmlns:p14="http://schemas.microsoft.com/office/powerpoint/2010/main" val="24418284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3) Although skinning is performed between successive poses, hardware accelerated rendering is also possible by converting our method from </a:t>
            </a:r>
          </a:p>
          <a:p>
            <a:r>
              <a:rPr lang="en-US" sz="1200" b="0" i="0" u="none" strike="noStrike" kern="1200" baseline="0" dirty="0">
                <a:solidFill>
                  <a:schemeClr val="tx1"/>
                </a:solidFill>
                <a:latin typeface="+mn-lt"/>
                <a:ea typeface="+mn-ea"/>
                <a:cs typeface="+mn-cs"/>
              </a:rPr>
              <a:t>an arbitrary- to a rest-pose reproduction scheme.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4) Finally, similar to prior art, PPS can support vertex and weight correction techniques in order to reduce the skinning error without increasing the storage demands.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As you can see, I have omitted the details due to time constraints…audience is referred to the original paper.</a:t>
            </a:r>
            <a:endParaRPr lang="en-US" b="0" dirty="0"/>
          </a:p>
        </p:txBody>
      </p:sp>
      <p:sp>
        <p:nvSpPr>
          <p:cNvPr id="4" name="Slide Number Placeholder 3"/>
          <p:cNvSpPr>
            <a:spLocks noGrp="1"/>
          </p:cNvSpPr>
          <p:nvPr>
            <p:ph type="sldNum" sz="quarter" idx="10"/>
          </p:nvPr>
        </p:nvSpPr>
        <p:spPr/>
        <p:txBody>
          <a:bodyPr/>
          <a:lstStyle/>
          <a:p>
            <a:fld id="{30471A4D-649A-488E-BC6E-4FD62A25F014}" type="slidenum">
              <a:rPr lang="en-US" smtClean="0"/>
              <a:t>8</a:t>
            </a:fld>
            <a:endParaRPr lang="en-US"/>
          </a:p>
        </p:txBody>
      </p:sp>
    </p:spTree>
    <p:extLst>
      <p:ext uri="{BB962C8B-B14F-4D97-AF65-F5344CB8AC3E}">
        <p14:creationId xmlns:p14="http://schemas.microsoft.com/office/powerpoint/2010/main" val="8470092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So,</a:t>
            </a:r>
            <a:r>
              <a:rPr lang="en-US" b="0" baseline="0" dirty="0"/>
              <a:t> lets see some editing results…</a:t>
            </a:r>
          </a:p>
          <a:p>
            <a:endParaRPr lang="en-US" b="0" baseline="0" dirty="0"/>
          </a:p>
          <a:p>
            <a:pPr marL="228600" indent="-228600">
              <a:buAutoNum type="arabicParenR"/>
            </a:pPr>
            <a:r>
              <a:rPr lang="en-US" b="0" baseline="0" dirty="0"/>
              <a:t>Top Figure </a:t>
            </a:r>
            <a:r>
              <a:rPr lang="en-US" sz="1200" b="0" i="0" u="none" strike="noStrike" kern="1200" baseline="0" dirty="0">
                <a:solidFill>
                  <a:schemeClr val="tx1"/>
                </a:solidFill>
                <a:latin typeface="+mn-lt"/>
                <a:ea typeface="+mn-ea"/>
                <a:cs typeface="+mn-cs"/>
              </a:rPr>
              <a:t>demonstrates how editing is propagated to the consecutive poses of a skeletal-based animation after densely manipulating the leftmost one.</a:t>
            </a:r>
          </a:p>
          <a:p>
            <a:pPr marL="228600" indent="-228600">
              <a:buAutoNum type="arabicParenR"/>
            </a:pPr>
            <a:endParaRPr lang="en-US" b="0" dirty="0"/>
          </a:p>
          <a:p>
            <a:pPr marL="228600" indent="-228600">
              <a:buAutoNum type="arabicParenR"/>
            </a:pPr>
            <a:r>
              <a:rPr lang="en-US" b="0" dirty="0"/>
              <a:t>While</a:t>
            </a:r>
            <a:r>
              <a:rPr lang="en-US" b="0" baseline="0" dirty="0"/>
              <a:t> Bottom Figure </a:t>
            </a:r>
            <a:r>
              <a:rPr lang="en-US" b="0" dirty="0"/>
              <a:t>illustrates </a:t>
            </a:r>
            <a:r>
              <a:rPr lang="en-US" b="0" baseline="0" dirty="0"/>
              <a:t>t</a:t>
            </a:r>
            <a:r>
              <a:rPr lang="en-US" b="0" dirty="0"/>
              <a:t>he result animation after editing the</a:t>
            </a:r>
            <a:r>
              <a:rPr lang="en-US" b="0" baseline="0" dirty="0"/>
              <a:t> third</a:t>
            </a:r>
            <a:r>
              <a:rPr lang="en-US" b="0" dirty="0"/>
              <a:t> pose of a</a:t>
            </a:r>
            <a:r>
              <a:rPr lang="el-GR" b="0" dirty="0"/>
              <a:t> </a:t>
            </a:r>
            <a:r>
              <a:rPr lang="en-US" b="0" dirty="0"/>
              <a:t>highly-deformable skirt animation.</a:t>
            </a:r>
          </a:p>
        </p:txBody>
      </p:sp>
      <p:sp>
        <p:nvSpPr>
          <p:cNvPr id="4" name="Slide Number Placeholder 3"/>
          <p:cNvSpPr>
            <a:spLocks noGrp="1"/>
          </p:cNvSpPr>
          <p:nvPr>
            <p:ph type="sldNum" sz="quarter" idx="10"/>
          </p:nvPr>
        </p:nvSpPr>
        <p:spPr/>
        <p:txBody>
          <a:bodyPr/>
          <a:lstStyle/>
          <a:p>
            <a:fld id="{30471A4D-649A-488E-BC6E-4FD62A25F014}" type="slidenum">
              <a:rPr lang="en-US" smtClean="0"/>
              <a:t>9</a:t>
            </a:fld>
            <a:endParaRPr lang="en-US"/>
          </a:p>
        </p:txBody>
      </p:sp>
    </p:spTree>
    <p:extLst>
      <p:ext uri="{BB962C8B-B14F-4D97-AF65-F5344CB8AC3E}">
        <p14:creationId xmlns:p14="http://schemas.microsoft.com/office/powerpoint/2010/main" val="27243389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8" name="Titre 7"/>
          <p:cNvSpPr>
            <a:spLocks noGrp="1"/>
          </p:cNvSpPr>
          <p:nvPr>
            <p:ph type="ctrTitle"/>
          </p:nvPr>
        </p:nvSpPr>
        <p:spPr>
          <a:xfrm>
            <a:off x="1188507" y="1268760"/>
            <a:ext cx="6896986" cy="1134616"/>
          </a:xfrm>
          <a:effectLst>
            <a:outerShdw blurRad="76200" dist="50800" dir="2700000" algn="tl" rotWithShape="0">
              <a:prstClr val="black">
                <a:alpha val="40000"/>
              </a:prstClr>
            </a:outerShdw>
          </a:effectLst>
        </p:spPr>
        <p:txBody>
          <a:bodyPr anchor="t" anchorCtr="0"/>
          <a:lstStyle>
            <a:lvl1pPr algn="r">
              <a:defRPr sz="3200">
                <a:solidFill>
                  <a:schemeClr val="bg1">
                    <a:lumMod val="95000"/>
                  </a:schemeClr>
                </a:solidFill>
              </a:defRPr>
            </a:lvl1pPr>
          </a:lstStyle>
          <a:p>
            <a:r>
              <a:rPr kumimoji="0" lang="fr-FR" dirty="0"/>
              <a:t>Modifiez le style du titre</a:t>
            </a:r>
            <a:endParaRPr kumimoji="0" lang="en-US" dirty="0"/>
          </a:p>
        </p:txBody>
      </p:sp>
      <p:sp>
        <p:nvSpPr>
          <p:cNvPr id="9" name="Sous-titre 8"/>
          <p:cNvSpPr>
            <a:spLocks noGrp="1"/>
          </p:cNvSpPr>
          <p:nvPr>
            <p:ph type="subTitle" idx="1"/>
          </p:nvPr>
        </p:nvSpPr>
        <p:spPr>
          <a:xfrm>
            <a:off x="1205759" y="2676905"/>
            <a:ext cx="6858000" cy="1976231"/>
          </a:xfrm>
        </p:spPr>
        <p:txBody>
          <a:bodyPr/>
          <a:lstStyle>
            <a:lvl1pPr marL="0" indent="0" algn="r">
              <a:buNone/>
              <a:defRPr sz="2000">
                <a:solidFill>
                  <a:srgbClr val="00B050"/>
                </a:solidFill>
                <a:latin typeface="Arial" panose="020B0604020202020204" pitchFamily="34" charset="0"/>
                <a:ea typeface="+mj-ea"/>
                <a:cs typeface="Arial" panose="020B0604020202020204" pitchFamily="34" charset="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fr-FR" dirty="0"/>
              <a:t>Modifiez le style des sous-titres du masque</a:t>
            </a:r>
            <a:endParaRPr kumimoji="0" lang="en-US" dirty="0"/>
          </a:p>
        </p:txBody>
      </p:sp>
      <p:sp>
        <p:nvSpPr>
          <p:cNvPr id="21" name="Rectangle 20"/>
          <p:cNvSpPr/>
          <p:nvPr/>
        </p:nvSpPr>
        <p:spPr>
          <a:xfrm>
            <a:off x="891434" y="1200530"/>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00959" y="2600706"/>
            <a:ext cx="7315200" cy="2196446"/>
          </a:xfrm>
          <a:prstGeom prst="rect">
            <a:avLst/>
          </a:prstGeom>
          <a:noFill/>
          <a:ln w="6350" cap="rnd" cmpd="sng" algn="ctr">
            <a:solidFill>
              <a:srgbClr val="FFC000"/>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899592" y="1200530"/>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00959" y="2600706"/>
            <a:ext cx="228600" cy="2196446"/>
          </a:xfrm>
          <a:prstGeom prst="rect">
            <a:avLst/>
          </a:prstGeom>
          <a:solidFill>
            <a:srgbClr val="FFC000"/>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Espace réservé du pied de page 2"/>
          <p:cNvSpPr>
            <a:spLocks noGrp="1"/>
          </p:cNvSpPr>
          <p:nvPr>
            <p:ph type="ftr" sz="quarter" idx="3"/>
          </p:nvPr>
        </p:nvSpPr>
        <p:spPr>
          <a:xfrm>
            <a:off x="1095042" y="6480000"/>
            <a:ext cx="3404950" cy="365760"/>
          </a:xfrm>
          <a:prstGeom prst="rect">
            <a:avLst/>
          </a:prstGeom>
        </p:spPr>
        <p:txBody>
          <a:bodyPr vert="horz"/>
          <a:lstStyle>
            <a:lvl1pPr algn="l" eaLnBrk="1" latinLnBrk="0" hangingPunct="1">
              <a:defRPr kumimoji="0" sz="1400" b="1">
                <a:solidFill>
                  <a:schemeClr val="tx2"/>
                </a:solidFill>
                <a:latin typeface="Arial Black" panose="020B0A04020102020204" pitchFamily="34" charset="0"/>
              </a:defRPr>
            </a:lvl1pPr>
          </a:lstStyle>
          <a:p>
            <a:endParaRPr lang="fr-BE" dirty="0"/>
          </a:p>
        </p:txBody>
      </p:sp>
      <p:sp>
        <p:nvSpPr>
          <p:cNvPr id="14" name="Espace réservé du numéro de diapositive 3"/>
          <p:cNvSpPr>
            <a:spLocks noGrp="1"/>
          </p:cNvSpPr>
          <p:nvPr>
            <p:ph type="sldNum" sz="quarter" idx="4"/>
          </p:nvPr>
        </p:nvSpPr>
        <p:spPr>
          <a:xfrm>
            <a:off x="8388424" y="6496466"/>
            <a:ext cx="756822" cy="365125"/>
          </a:xfrm>
          <a:prstGeom prst="rect">
            <a:avLst/>
          </a:prstGeom>
        </p:spPr>
        <p:txBody>
          <a:bodyPr vert="horz" lIns="91440" tIns="45720" rIns="91440" bIns="45720" rtlCol="0" anchor="t"/>
          <a:lstStyle>
            <a:lvl1pPr algn="r">
              <a:defRPr sz="1400" b="1">
                <a:solidFill>
                  <a:schemeClr val="tx1"/>
                </a:solidFill>
                <a:latin typeface="Arial" panose="020B0604020202020204" pitchFamily="34" charset="0"/>
                <a:cs typeface="Arial" panose="020B0604020202020204" pitchFamily="34" charset="0"/>
              </a:defRPr>
            </a:lvl1pPr>
          </a:lstStyle>
          <a:p>
            <a:fld id="{83F53906-4179-4A5F-BBA5-50D39578DC1E}" type="slidenum">
              <a:rPr lang="en-US" smtClean="0"/>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hasCustomPrompt="1"/>
          </p:nvPr>
        </p:nvSpPr>
        <p:spPr/>
        <p:txBody>
          <a:bodyPr/>
          <a:lstStyle>
            <a:lvl1pPr>
              <a:defRPr/>
            </a:lvl1pPr>
          </a:lstStyle>
          <a:p>
            <a:r>
              <a:rPr kumimoji="0" lang="en-US" noProof="0" dirty="0"/>
              <a:t>Page Title</a:t>
            </a:r>
          </a:p>
        </p:txBody>
      </p:sp>
      <p:sp>
        <p:nvSpPr>
          <p:cNvPr id="8" name="Espace réservé du contenu 7"/>
          <p:cNvSpPr>
            <a:spLocks noGrp="1"/>
          </p:cNvSpPr>
          <p:nvPr>
            <p:ph sz="quarter" idx="1" hasCustomPrompt="1"/>
          </p:nvPr>
        </p:nvSpPr>
        <p:spPr>
          <a:xfrm>
            <a:off x="457200" y="1219200"/>
            <a:ext cx="8229600" cy="4937760"/>
          </a:xfrm>
        </p:spPr>
        <p:txBody>
          <a:bodyPr/>
          <a:lstStyle>
            <a:lvl1pPr eaLnBrk="1" latinLnBrk="0" hangingPunct="1">
              <a:defRPr/>
            </a:lvl1pPr>
            <a:lvl2pPr eaLnBrk="1" latinLnBrk="0" hangingPunct="1">
              <a:defRPr/>
            </a:lvl2pPr>
            <a:lvl3pPr eaLnBrk="1" latinLnBrk="0" hangingPunct="1">
              <a:defRPr/>
            </a:lvl3pPr>
            <a:lvl4pPr marL="263525" indent="0">
              <a:buFontTx/>
              <a:buNone/>
              <a:defRPr/>
            </a:lvl4pPr>
          </a:lstStyle>
          <a:p>
            <a:pPr lvl="0" eaLnBrk="1" latinLnBrk="0" hangingPunct="1"/>
            <a:r>
              <a:rPr kumimoji="0" lang="en-US" noProof="0" dirty="0"/>
              <a:t>Title</a:t>
            </a:r>
            <a:r>
              <a:rPr kumimoji="0" lang="fr-FR" dirty="0"/>
              <a:t> 1</a:t>
            </a:r>
          </a:p>
          <a:p>
            <a:pPr lvl="1" eaLnBrk="1" latinLnBrk="0" hangingPunct="1"/>
            <a:r>
              <a:rPr kumimoji="0" lang="en-US" noProof="0" dirty="0"/>
              <a:t>Title 2</a:t>
            </a:r>
          </a:p>
          <a:p>
            <a:pPr lvl="2" eaLnBrk="1" latinLnBrk="0" hangingPunct="1"/>
            <a:r>
              <a:rPr kumimoji="0" lang="en-US" noProof="0" dirty="0"/>
              <a:t>Title 3</a:t>
            </a:r>
          </a:p>
          <a:p>
            <a:pPr lvl="3" eaLnBrk="1" latinLnBrk="0" hangingPunct="1"/>
            <a:r>
              <a:rPr lang="en-US" noProof="0" dirty="0"/>
              <a:t>Text</a:t>
            </a:r>
          </a:p>
        </p:txBody>
      </p:sp>
      <p:sp>
        <p:nvSpPr>
          <p:cNvPr id="11" name="Espace réservé du pied de page 2"/>
          <p:cNvSpPr>
            <a:spLocks noGrp="1"/>
          </p:cNvSpPr>
          <p:nvPr>
            <p:ph type="ftr" sz="quarter" idx="3"/>
          </p:nvPr>
        </p:nvSpPr>
        <p:spPr>
          <a:xfrm>
            <a:off x="1095042" y="6480000"/>
            <a:ext cx="3404950" cy="365760"/>
          </a:xfrm>
          <a:prstGeom prst="rect">
            <a:avLst/>
          </a:prstGeom>
        </p:spPr>
        <p:txBody>
          <a:bodyPr vert="horz"/>
          <a:lstStyle>
            <a:lvl1pPr algn="l" eaLnBrk="1" latinLnBrk="0" hangingPunct="1">
              <a:defRPr kumimoji="0" sz="1400" b="1">
                <a:solidFill>
                  <a:schemeClr val="tx2"/>
                </a:solidFill>
                <a:latin typeface="Arial Black" panose="020B0A04020102020204" pitchFamily="34" charset="0"/>
              </a:defRPr>
            </a:lvl1pPr>
          </a:lstStyle>
          <a:p>
            <a:endParaRPr lang="fr-BE" dirty="0"/>
          </a:p>
        </p:txBody>
      </p:sp>
      <p:sp>
        <p:nvSpPr>
          <p:cNvPr id="13" name="Espace réservé du numéro de diapositive 3"/>
          <p:cNvSpPr>
            <a:spLocks noGrp="1"/>
          </p:cNvSpPr>
          <p:nvPr>
            <p:ph type="sldNum" sz="quarter" idx="4"/>
          </p:nvPr>
        </p:nvSpPr>
        <p:spPr>
          <a:xfrm>
            <a:off x="8388424" y="6496466"/>
            <a:ext cx="756822" cy="365125"/>
          </a:xfrm>
          <a:prstGeom prst="rect">
            <a:avLst/>
          </a:prstGeom>
        </p:spPr>
        <p:txBody>
          <a:bodyPr vert="horz" lIns="91440" tIns="45720" rIns="91440" bIns="45720" rtlCol="0" anchor="t"/>
          <a:lstStyle>
            <a:lvl1pPr algn="r">
              <a:defRPr sz="1400" b="1">
                <a:solidFill>
                  <a:schemeClr val="tx1"/>
                </a:solidFill>
                <a:latin typeface="Arial" panose="020B0604020202020204" pitchFamily="34" charset="0"/>
                <a:cs typeface="Arial" panose="020B0604020202020204" pitchFamily="34" charset="0"/>
              </a:defRPr>
            </a:lvl1pPr>
          </a:lstStyle>
          <a:p>
            <a:fld id="{82F7041B-D599-4C73-9EBD-C2AC1F606250}" type="slidenum">
              <a:rPr lang="en-US" smtClean="0"/>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9" name="Espace réservé du contenu 8"/>
          <p:cNvSpPr>
            <a:spLocks noGrp="1"/>
          </p:cNvSpPr>
          <p:nvPr>
            <p:ph sz="quarter" idx="1" hasCustomPrompt="1"/>
          </p:nvPr>
        </p:nvSpPr>
        <p:spPr>
          <a:xfrm>
            <a:off x="467544" y="1052736"/>
            <a:ext cx="4041648" cy="5040560"/>
          </a:xfrm>
        </p:spPr>
        <p:txBody>
          <a:bodyPr/>
          <a:lstStyle>
            <a:lvl1pPr eaLnBrk="1" latinLnBrk="0" hangingPunct="1">
              <a:defRPr/>
            </a:lvl1pPr>
            <a:lvl2pPr eaLnBrk="1" latinLnBrk="0" hangingPunct="1">
              <a:defRPr/>
            </a:lvl2pPr>
            <a:lvl3pPr eaLnBrk="1" latinLnBrk="0" hangingPunct="1">
              <a:defRPr/>
            </a:lvl3pPr>
            <a:lvl4pPr marL="263525" indent="0" eaLnBrk="1" latinLnBrk="0" hangingPunct="1">
              <a:buFontTx/>
              <a:buNone/>
              <a:defRPr/>
            </a:lvl4pPr>
          </a:lstStyle>
          <a:p>
            <a:pPr lvl="0" eaLnBrk="1" latinLnBrk="0" hangingPunct="1"/>
            <a:r>
              <a:rPr kumimoji="0" lang="en-US" noProof="0" dirty="0"/>
              <a:t>Title</a:t>
            </a:r>
            <a:r>
              <a:rPr kumimoji="0" lang="fr-FR" dirty="0"/>
              <a:t> 1</a:t>
            </a:r>
          </a:p>
          <a:p>
            <a:pPr lvl="1" eaLnBrk="1" latinLnBrk="0" hangingPunct="1"/>
            <a:r>
              <a:rPr kumimoji="0" lang="en-US" noProof="0" dirty="0"/>
              <a:t>Title 2</a:t>
            </a:r>
          </a:p>
          <a:p>
            <a:pPr lvl="2" eaLnBrk="1" latinLnBrk="0" hangingPunct="1"/>
            <a:r>
              <a:rPr kumimoji="0" lang="en-US" noProof="0" dirty="0"/>
              <a:t>Title 3</a:t>
            </a:r>
          </a:p>
          <a:p>
            <a:pPr lvl="3" eaLnBrk="1" latinLnBrk="0" hangingPunct="1"/>
            <a:r>
              <a:rPr lang="en-US" noProof="0" dirty="0"/>
              <a:t>Text</a:t>
            </a:r>
          </a:p>
          <a:p>
            <a:pPr lvl="3" eaLnBrk="1" latinLnBrk="0" hangingPunct="1"/>
            <a:endParaRPr lang="fr-FR" dirty="0"/>
          </a:p>
        </p:txBody>
      </p:sp>
      <p:sp>
        <p:nvSpPr>
          <p:cNvPr id="11" name="Espace réservé du contenu 10"/>
          <p:cNvSpPr>
            <a:spLocks noGrp="1"/>
          </p:cNvSpPr>
          <p:nvPr>
            <p:ph sz="quarter" idx="2" hasCustomPrompt="1"/>
          </p:nvPr>
        </p:nvSpPr>
        <p:spPr>
          <a:xfrm>
            <a:off x="4642542" y="1049688"/>
            <a:ext cx="4041648" cy="5043608"/>
          </a:xfrm>
        </p:spPr>
        <p:txBody>
          <a:bodyPr/>
          <a:lstStyle>
            <a:lvl1pPr eaLnBrk="1" latinLnBrk="0" hangingPunct="1">
              <a:defRPr/>
            </a:lvl1pPr>
            <a:lvl2pPr eaLnBrk="1" latinLnBrk="0" hangingPunct="1">
              <a:defRPr/>
            </a:lvl2pPr>
            <a:lvl3pPr eaLnBrk="1" latinLnBrk="0" hangingPunct="1">
              <a:defRPr/>
            </a:lvl3pPr>
            <a:lvl4pPr marL="263525" indent="0" eaLnBrk="1" latinLnBrk="0" hangingPunct="1">
              <a:buFontTx/>
              <a:buNone/>
              <a:defRPr/>
            </a:lvl4pPr>
          </a:lstStyle>
          <a:p>
            <a:pPr lvl="0" eaLnBrk="1" latinLnBrk="0" hangingPunct="1"/>
            <a:r>
              <a:rPr kumimoji="0" lang="en-US" noProof="0" dirty="0"/>
              <a:t>Title</a:t>
            </a:r>
            <a:r>
              <a:rPr kumimoji="0" lang="fr-FR" dirty="0"/>
              <a:t> 1</a:t>
            </a:r>
          </a:p>
          <a:p>
            <a:pPr lvl="1" eaLnBrk="1" latinLnBrk="0" hangingPunct="1"/>
            <a:r>
              <a:rPr kumimoji="0" lang="en-US" noProof="0" dirty="0"/>
              <a:t>Title 2</a:t>
            </a:r>
          </a:p>
          <a:p>
            <a:pPr lvl="2" eaLnBrk="1" latinLnBrk="0" hangingPunct="1"/>
            <a:r>
              <a:rPr kumimoji="0" lang="en-US" noProof="0" dirty="0"/>
              <a:t>Title 3</a:t>
            </a:r>
          </a:p>
          <a:p>
            <a:pPr lvl="3" eaLnBrk="1" latinLnBrk="0" hangingPunct="1"/>
            <a:r>
              <a:rPr lang="en-US" noProof="0" dirty="0"/>
              <a:t>Text</a:t>
            </a:r>
          </a:p>
        </p:txBody>
      </p:sp>
      <p:sp>
        <p:nvSpPr>
          <p:cNvPr id="12" name="Titre 1"/>
          <p:cNvSpPr>
            <a:spLocks noGrp="1"/>
          </p:cNvSpPr>
          <p:nvPr>
            <p:ph type="title" hasCustomPrompt="1"/>
          </p:nvPr>
        </p:nvSpPr>
        <p:spPr>
          <a:xfrm>
            <a:off x="0" y="0"/>
            <a:ext cx="9144000" cy="908720"/>
          </a:xfrm>
        </p:spPr>
        <p:txBody>
          <a:bodyPr/>
          <a:lstStyle>
            <a:lvl1pPr>
              <a:defRPr/>
            </a:lvl1pPr>
          </a:lstStyle>
          <a:p>
            <a:r>
              <a:rPr kumimoji="0" lang="en-US" noProof="0" dirty="0"/>
              <a:t>Page Title</a:t>
            </a:r>
          </a:p>
        </p:txBody>
      </p:sp>
      <p:sp>
        <p:nvSpPr>
          <p:cNvPr id="13" name="Espace réservé du pied de page 2"/>
          <p:cNvSpPr>
            <a:spLocks noGrp="1"/>
          </p:cNvSpPr>
          <p:nvPr>
            <p:ph type="ftr" sz="quarter" idx="3"/>
          </p:nvPr>
        </p:nvSpPr>
        <p:spPr>
          <a:xfrm>
            <a:off x="1095042" y="6480000"/>
            <a:ext cx="3404950" cy="365760"/>
          </a:xfrm>
          <a:prstGeom prst="rect">
            <a:avLst/>
          </a:prstGeom>
        </p:spPr>
        <p:txBody>
          <a:bodyPr vert="horz"/>
          <a:lstStyle>
            <a:lvl1pPr algn="l" eaLnBrk="1" latinLnBrk="0" hangingPunct="1">
              <a:defRPr kumimoji="0" sz="1400" b="1">
                <a:solidFill>
                  <a:schemeClr val="tx2"/>
                </a:solidFill>
                <a:latin typeface="Arial Black" panose="020B0A04020102020204" pitchFamily="34" charset="0"/>
              </a:defRPr>
            </a:lvl1pPr>
          </a:lstStyle>
          <a:p>
            <a:endParaRPr lang="fr-BE" dirty="0"/>
          </a:p>
        </p:txBody>
      </p:sp>
      <p:sp>
        <p:nvSpPr>
          <p:cNvPr id="15" name="Espace réservé du numéro de diapositive 3"/>
          <p:cNvSpPr>
            <a:spLocks noGrp="1"/>
          </p:cNvSpPr>
          <p:nvPr>
            <p:ph type="sldNum" sz="quarter" idx="4"/>
          </p:nvPr>
        </p:nvSpPr>
        <p:spPr>
          <a:xfrm>
            <a:off x="8388424" y="6496466"/>
            <a:ext cx="756822" cy="365125"/>
          </a:xfrm>
          <a:prstGeom prst="rect">
            <a:avLst/>
          </a:prstGeom>
        </p:spPr>
        <p:txBody>
          <a:bodyPr vert="horz" lIns="91440" tIns="45720" rIns="91440" bIns="45720" rtlCol="0" anchor="t"/>
          <a:lstStyle>
            <a:lvl1pPr algn="r">
              <a:defRPr sz="1400" b="1">
                <a:solidFill>
                  <a:schemeClr val="tx1"/>
                </a:solidFill>
                <a:latin typeface="Arial" panose="020B0604020202020204" pitchFamily="34" charset="0"/>
                <a:cs typeface="Arial" panose="020B0604020202020204" pitchFamily="34" charset="0"/>
              </a:defRPr>
            </a:lvl1pPr>
          </a:lstStyle>
          <a:p>
            <a:fld id="{1894F34B-7747-4CFC-9597-1CE427ADEDA3}" type="slidenum">
              <a:rPr lang="en-US" smtClean="0"/>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sp>
        <p:nvSpPr>
          <p:cNvPr id="9" name="Titre 1"/>
          <p:cNvSpPr>
            <a:spLocks noGrp="1"/>
          </p:cNvSpPr>
          <p:nvPr>
            <p:ph type="title" hasCustomPrompt="1"/>
          </p:nvPr>
        </p:nvSpPr>
        <p:spPr>
          <a:xfrm>
            <a:off x="0" y="0"/>
            <a:ext cx="9144000" cy="908720"/>
          </a:xfrm>
        </p:spPr>
        <p:txBody>
          <a:bodyPr/>
          <a:lstStyle>
            <a:lvl1pPr>
              <a:defRPr/>
            </a:lvl1pPr>
          </a:lstStyle>
          <a:p>
            <a:r>
              <a:rPr kumimoji="0" lang="en-US" noProof="0" dirty="0"/>
              <a:t>Page Title</a:t>
            </a:r>
          </a:p>
        </p:txBody>
      </p:sp>
      <p:sp>
        <p:nvSpPr>
          <p:cNvPr id="10" name="Espace réservé du pied de page 2"/>
          <p:cNvSpPr>
            <a:spLocks noGrp="1"/>
          </p:cNvSpPr>
          <p:nvPr>
            <p:ph type="ftr" sz="quarter" idx="3"/>
          </p:nvPr>
        </p:nvSpPr>
        <p:spPr>
          <a:xfrm>
            <a:off x="1095042" y="6480000"/>
            <a:ext cx="3404950" cy="365760"/>
          </a:xfrm>
          <a:prstGeom prst="rect">
            <a:avLst/>
          </a:prstGeom>
        </p:spPr>
        <p:txBody>
          <a:bodyPr vert="horz"/>
          <a:lstStyle>
            <a:lvl1pPr algn="l" eaLnBrk="1" latinLnBrk="0" hangingPunct="1">
              <a:defRPr kumimoji="0" sz="1400" b="1">
                <a:solidFill>
                  <a:schemeClr val="tx2"/>
                </a:solidFill>
                <a:latin typeface="Arial Black" panose="020B0A04020102020204" pitchFamily="34" charset="0"/>
              </a:defRPr>
            </a:lvl1pPr>
          </a:lstStyle>
          <a:p>
            <a:endParaRPr lang="fr-BE" dirty="0"/>
          </a:p>
        </p:txBody>
      </p:sp>
      <p:sp>
        <p:nvSpPr>
          <p:cNvPr id="12" name="Espace réservé du numéro de diapositive 3"/>
          <p:cNvSpPr>
            <a:spLocks noGrp="1"/>
          </p:cNvSpPr>
          <p:nvPr>
            <p:ph type="sldNum" sz="quarter" idx="4"/>
          </p:nvPr>
        </p:nvSpPr>
        <p:spPr>
          <a:xfrm>
            <a:off x="8388424" y="6496466"/>
            <a:ext cx="756822" cy="365125"/>
          </a:xfrm>
          <a:prstGeom prst="rect">
            <a:avLst/>
          </a:prstGeom>
        </p:spPr>
        <p:txBody>
          <a:bodyPr vert="horz" lIns="91440" tIns="45720" rIns="91440" bIns="45720" rtlCol="0" anchor="t"/>
          <a:lstStyle>
            <a:lvl1pPr algn="r">
              <a:defRPr sz="1400" b="1">
                <a:solidFill>
                  <a:schemeClr val="tx1"/>
                </a:solidFill>
                <a:latin typeface="Arial" panose="020B0604020202020204" pitchFamily="34" charset="0"/>
                <a:cs typeface="Arial" panose="020B0604020202020204" pitchFamily="34" charset="0"/>
              </a:defRPr>
            </a:lvl1pPr>
          </a:lstStyle>
          <a:p>
            <a:fld id="{A9381F49-096A-4111-B062-81910F3E72D8}" type="slidenum">
              <a:rPr lang="en-US" smtClean="0"/>
              <a:t>‹#›</a:t>
            </a:fld>
            <a:endParaRPr lang="en-US" dirty="0"/>
          </a:p>
        </p:txBody>
      </p:sp>
    </p:spTree>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Espace réservé du titre 21"/>
          <p:cNvSpPr>
            <a:spLocks noGrp="1"/>
          </p:cNvSpPr>
          <p:nvPr>
            <p:ph type="title"/>
          </p:nvPr>
        </p:nvSpPr>
        <p:spPr>
          <a:xfrm>
            <a:off x="0" y="0"/>
            <a:ext cx="9144000" cy="908720"/>
          </a:xfrm>
          <a:prstGeom prst="rect">
            <a:avLst/>
          </a:prstGeom>
          <a:gradFill flip="none" rotWithShape="1">
            <a:gsLst>
              <a:gs pos="0">
                <a:schemeClr val="tx1">
                  <a:lumMod val="65000"/>
                  <a:lumOff val="35000"/>
                  <a:shade val="30000"/>
                  <a:satMod val="115000"/>
                </a:schemeClr>
              </a:gs>
              <a:gs pos="50000">
                <a:schemeClr val="tx1">
                  <a:lumMod val="65000"/>
                  <a:lumOff val="35000"/>
                  <a:shade val="67500"/>
                  <a:satMod val="115000"/>
                </a:schemeClr>
              </a:gs>
              <a:gs pos="100000">
                <a:schemeClr val="tx1">
                  <a:lumMod val="65000"/>
                  <a:lumOff val="35000"/>
                  <a:shade val="100000"/>
                  <a:satMod val="115000"/>
                </a:schemeClr>
              </a:gs>
            </a:gsLst>
            <a:lin ang="5400000" scaled="1"/>
            <a:tileRect/>
          </a:gradFill>
          <a:effectLst>
            <a:outerShdw blurRad="50800" dist="38100" dir="2700000" algn="tl" rotWithShape="0">
              <a:prstClr val="black">
                <a:alpha val="40000"/>
              </a:prstClr>
            </a:outerShdw>
          </a:effectLst>
        </p:spPr>
        <p:txBody>
          <a:bodyPr vert="horz" lIns="180000" tIns="108000" rIns="180000" bIns="108000" anchor="t" anchorCtr="0">
            <a:normAutofit/>
          </a:bodyPr>
          <a:lstStyle/>
          <a:p>
            <a:r>
              <a:rPr kumimoji="0" lang="en-US" noProof="0" dirty="0"/>
              <a:t>General Title</a:t>
            </a:r>
          </a:p>
        </p:txBody>
      </p:sp>
      <p:sp>
        <p:nvSpPr>
          <p:cNvPr id="13" name="Espace réservé du texte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noProof="0" dirty="0"/>
              <a:t>Title</a:t>
            </a:r>
            <a:r>
              <a:rPr kumimoji="0" lang="fr-FR" dirty="0"/>
              <a:t> 1</a:t>
            </a:r>
          </a:p>
          <a:p>
            <a:pPr lvl="1" eaLnBrk="1" latinLnBrk="0" hangingPunct="1"/>
            <a:r>
              <a:rPr kumimoji="0" lang="en-US" noProof="0" dirty="0"/>
              <a:t>Title 2</a:t>
            </a:r>
          </a:p>
          <a:p>
            <a:pPr lvl="2" eaLnBrk="1" latinLnBrk="0" hangingPunct="1"/>
            <a:r>
              <a:rPr kumimoji="0" lang="en-US" noProof="0" dirty="0"/>
              <a:t>Title 3</a:t>
            </a:r>
          </a:p>
        </p:txBody>
      </p:sp>
      <p:sp>
        <p:nvSpPr>
          <p:cNvPr id="3" name="Espace réservé du pied de page 2"/>
          <p:cNvSpPr>
            <a:spLocks noGrp="1"/>
          </p:cNvSpPr>
          <p:nvPr>
            <p:ph type="ftr" sz="quarter" idx="3"/>
          </p:nvPr>
        </p:nvSpPr>
        <p:spPr>
          <a:xfrm>
            <a:off x="1095042" y="6480000"/>
            <a:ext cx="3404950" cy="365760"/>
          </a:xfrm>
          <a:prstGeom prst="rect">
            <a:avLst/>
          </a:prstGeom>
        </p:spPr>
        <p:txBody>
          <a:bodyPr vert="horz"/>
          <a:lstStyle>
            <a:lvl1pPr algn="l" eaLnBrk="1" latinLnBrk="0" hangingPunct="1">
              <a:defRPr kumimoji="0" sz="1400" b="1">
                <a:solidFill>
                  <a:schemeClr val="tx2"/>
                </a:solidFill>
                <a:latin typeface="Arial Black" panose="020B0A04020102020204" pitchFamily="34" charset="0"/>
              </a:defRPr>
            </a:lvl1pPr>
          </a:lstStyle>
          <a:p>
            <a:endParaRPr lang="fr-BE" dirty="0"/>
          </a:p>
        </p:txBody>
      </p:sp>
      <p:sp>
        <p:nvSpPr>
          <p:cNvPr id="4" name="Espace réservé du numéro de diapositive 3"/>
          <p:cNvSpPr>
            <a:spLocks noGrp="1"/>
          </p:cNvSpPr>
          <p:nvPr>
            <p:ph type="sldNum" sz="quarter" idx="4"/>
          </p:nvPr>
        </p:nvSpPr>
        <p:spPr>
          <a:xfrm>
            <a:off x="8388424" y="6496466"/>
            <a:ext cx="756822" cy="365125"/>
          </a:xfrm>
          <a:prstGeom prst="rect">
            <a:avLst/>
          </a:prstGeom>
        </p:spPr>
        <p:txBody>
          <a:bodyPr vert="horz" lIns="91440" tIns="45720" rIns="91440" bIns="45720" rtlCol="0" anchor="t"/>
          <a:lstStyle>
            <a:lvl1pPr algn="r">
              <a:defRPr sz="1400" b="1">
                <a:solidFill>
                  <a:schemeClr val="tx1"/>
                </a:solidFill>
                <a:latin typeface="Arial" panose="020B0604020202020204" pitchFamily="34" charset="0"/>
                <a:cs typeface="Arial" panose="020B0604020202020204" pitchFamily="34" charset="0"/>
              </a:defRPr>
            </a:lvl1pPr>
          </a:lstStyle>
          <a:p>
            <a:fld id="{2502DF4D-54FB-4020-A7F7-B5873397BE04}"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4" r:id="rId3"/>
    <p:sldLayoutId id="2147483666" r:id="rId4"/>
  </p:sldLayoutIdLst>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hf hdr="0" ftr="0" dt="0"/>
  <p:txStyles>
    <p:titleStyle>
      <a:lvl1pPr algn="l" rtl="0" eaLnBrk="1" latinLnBrk="0" hangingPunct="1">
        <a:spcBef>
          <a:spcPct val="0"/>
        </a:spcBef>
        <a:buNone/>
        <a:defRPr kumimoji="0" sz="2800" b="1" kern="1200">
          <a:solidFill>
            <a:schemeClr val="bg1">
              <a:lumMod val="85000"/>
            </a:schemeClr>
          </a:solidFill>
          <a:latin typeface="Arial" panose="020B0604020202020204" pitchFamily="34" charset="0"/>
          <a:ea typeface="+mj-ea"/>
          <a:cs typeface="Arial" panose="020B0604020202020204" pitchFamily="34" charset="0"/>
        </a:defRPr>
      </a:lvl1pPr>
    </p:titleStyle>
    <p:bodyStyle>
      <a:lvl1pPr marL="274320" indent="-274320" algn="l" rtl="0" eaLnBrk="1" latinLnBrk="0" hangingPunct="1">
        <a:spcBef>
          <a:spcPts val="600"/>
        </a:spcBef>
        <a:buClr>
          <a:srgbClr val="0070C0"/>
        </a:buClr>
        <a:buSzPct val="76000"/>
        <a:buFont typeface="Wingdings 3"/>
        <a:buChar char=""/>
        <a:defRPr kumimoji="0" sz="2600" b="0" kern="1200">
          <a:solidFill>
            <a:srgbClr val="0070C0"/>
          </a:solidFill>
          <a:latin typeface="Arial" panose="020B0604020202020204" pitchFamily="34" charset="0"/>
          <a:ea typeface="+mn-ea"/>
          <a:cs typeface="Arial" panose="020B0604020202020204" pitchFamily="34" charset="0"/>
        </a:defRPr>
      </a:lvl1pPr>
      <a:lvl2pPr marL="266700" indent="-266700" algn="l" rtl="0" eaLnBrk="1" latinLnBrk="0" hangingPunct="1">
        <a:spcBef>
          <a:spcPts val="500"/>
        </a:spcBef>
        <a:buClr>
          <a:srgbClr val="00B050"/>
        </a:buClr>
        <a:buSzPct val="76000"/>
        <a:buFont typeface="Wingdings 3"/>
        <a:buChar char=""/>
        <a:defRPr kumimoji="0" sz="2300" kern="1200">
          <a:solidFill>
            <a:srgbClr val="00B050"/>
          </a:solidFill>
          <a:latin typeface="Arial" panose="020B0604020202020204" pitchFamily="34" charset="0"/>
          <a:ea typeface="+mn-ea"/>
          <a:cs typeface="Arial" panose="020B0604020202020204" pitchFamily="34" charset="0"/>
        </a:defRPr>
      </a:lvl2pPr>
      <a:lvl3pPr marL="266700" indent="-266700" algn="l" rtl="0" eaLnBrk="1" latinLnBrk="0" hangingPunct="1">
        <a:spcBef>
          <a:spcPts val="500"/>
        </a:spcBef>
        <a:buClr>
          <a:srgbClr val="FF0000"/>
        </a:buClr>
        <a:buSzPct val="76000"/>
        <a:buFont typeface="Wingdings 3"/>
        <a:buChar char=""/>
        <a:defRPr kumimoji="0" sz="2000" kern="1200">
          <a:solidFill>
            <a:srgbClr val="FF0000"/>
          </a:solidFill>
          <a:latin typeface="Arial" panose="020B0604020202020204" pitchFamily="34" charset="0"/>
          <a:ea typeface="+mn-ea"/>
          <a:cs typeface="Arial" panose="020B0604020202020204" pitchFamily="34" charset="0"/>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Arial" panose="020B0604020202020204" pitchFamily="34" charset="0"/>
          <a:ea typeface="+mn-ea"/>
          <a:cs typeface="Arial" panose="020B0604020202020204" pitchFamily="34" charset="0"/>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Arial" panose="020B0604020202020204" pitchFamily="34" charset="0"/>
          <a:ea typeface="+mn-ea"/>
          <a:cs typeface="Arial" panose="020B0604020202020204" pitchFamily="34" charset="0"/>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5.wmf"/><Relationship Id="rId5" Type="http://schemas.openxmlformats.org/officeDocument/2006/relationships/oleObject" Target="../embeddings/oleObject1.bin"/><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image" Target="../media/image17.w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image" Target="../media/image18.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11" Type="http://schemas.microsoft.com/office/2007/relationships/hdphoto" Target="../media/hdphoto1.wdp"/><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png"/><Relationship Id="rId7" Type="http://schemas.microsoft.com/office/2007/relationships/hdphoto" Target="../media/hdphoto1.wdp"/><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png"/><Relationship Id="rId7" Type="http://schemas.microsoft.com/office/2007/relationships/hdphoto" Target="../media/hdphoto1.wdp"/><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chor="ctr">
            <a:noAutofit/>
          </a:bodyPr>
          <a:lstStyle/>
          <a:p>
            <a:pPr algn="ctr"/>
            <a:r>
              <a:rPr lang="en-US" sz="2800" dirty="0">
                <a:latin typeface="Cambria" panose="02040503050406030204" pitchFamily="18" charset="0"/>
              </a:rPr>
              <a:t>PPS: Pose-to-Pose Skinning </a:t>
            </a:r>
            <a:br>
              <a:rPr lang="en-US" sz="2800" dirty="0">
                <a:latin typeface="Cambria" panose="02040503050406030204" pitchFamily="18" charset="0"/>
              </a:rPr>
            </a:br>
            <a:r>
              <a:rPr lang="en-US" sz="2800" dirty="0">
                <a:latin typeface="Cambria" panose="02040503050406030204" pitchFamily="18" charset="0"/>
              </a:rPr>
              <a:t>of Animated Meshes</a:t>
            </a:r>
          </a:p>
        </p:txBody>
      </p:sp>
      <p:sp>
        <p:nvSpPr>
          <p:cNvPr id="3" name="Sous-titre 2"/>
          <p:cNvSpPr>
            <a:spLocks noGrp="1"/>
          </p:cNvSpPr>
          <p:nvPr>
            <p:ph type="subTitle" idx="1"/>
          </p:nvPr>
        </p:nvSpPr>
        <p:spPr>
          <a:xfrm>
            <a:off x="1043608" y="2676905"/>
            <a:ext cx="3222225" cy="1976231"/>
          </a:xfrm>
        </p:spPr>
        <p:txBody>
          <a:bodyPr anchor="ctr">
            <a:normAutofit/>
          </a:bodyPr>
          <a:lstStyle/>
          <a:p>
            <a:pPr algn="ctr"/>
            <a:r>
              <a:rPr lang="en-US" dirty="0">
                <a:solidFill>
                  <a:schemeClr val="accent1"/>
                </a:solidFill>
                <a:latin typeface="Cambria" panose="02040503050406030204" pitchFamily="18" charset="0"/>
              </a:rPr>
              <a:t>Andreas A. Vasilakis</a:t>
            </a:r>
          </a:p>
          <a:p>
            <a:pPr algn="ctr"/>
            <a:r>
              <a:rPr lang="en-US" sz="1400" i="1" dirty="0">
                <a:solidFill>
                  <a:schemeClr val="tx1"/>
                </a:solidFill>
                <a:latin typeface="Cambria" panose="02040503050406030204" pitchFamily="18" charset="0"/>
              </a:rPr>
              <a:t>abasilak@iti.gr</a:t>
            </a:r>
            <a:endParaRPr lang="el-GR" sz="1400" i="1" dirty="0">
              <a:solidFill>
                <a:schemeClr val="tx1"/>
              </a:solidFill>
              <a:latin typeface="Cambria" panose="02040503050406030204" pitchFamily="18" charset="0"/>
            </a:endParaRPr>
          </a:p>
          <a:p>
            <a:pPr algn="ctr"/>
            <a:endParaRPr lang="en-US" dirty="0">
              <a:solidFill>
                <a:schemeClr val="tx1"/>
              </a:solidFill>
              <a:latin typeface="Cambria" panose="02040503050406030204" pitchFamily="18" charset="0"/>
            </a:endParaRPr>
          </a:p>
          <a:p>
            <a:pPr algn="ctr"/>
            <a:r>
              <a:rPr lang="en-US" sz="1400" i="1" dirty="0">
                <a:solidFill>
                  <a:schemeClr val="tx1"/>
                </a:solidFill>
                <a:latin typeface="Cambria" panose="02040503050406030204" pitchFamily="18" charset="0"/>
              </a:rPr>
              <a:t>Information Technologies Institute</a:t>
            </a:r>
          </a:p>
          <a:p>
            <a:pPr algn="ctr"/>
            <a:r>
              <a:rPr lang="en-US" sz="1400" i="1" dirty="0">
                <a:solidFill>
                  <a:schemeClr val="tx1"/>
                </a:solidFill>
                <a:latin typeface="Cambria" panose="02040503050406030204" pitchFamily="18" charset="0"/>
              </a:rPr>
              <a:t>Centre for Research &amp; Technology Hellas</a:t>
            </a:r>
          </a:p>
          <a:p>
            <a:pPr algn="ctr"/>
            <a:r>
              <a:rPr lang="en-US" sz="1400" i="1" dirty="0">
                <a:solidFill>
                  <a:schemeClr val="tx1"/>
                </a:solidFill>
                <a:latin typeface="Cambria" panose="02040503050406030204" pitchFamily="18" charset="0"/>
              </a:rPr>
              <a:t>Athens, Greece</a:t>
            </a:r>
          </a:p>
        </p:txBody>
      </p:sp>
      <p:sp>
        <p:nvSpPr>
          <p:cNvPr id="4" name="Espace réservé du numéro de diapositive 3"/>
          <p:cNvSpPr>
            <a:spLocks noGrp="1"/>
          </p:cNvSpPr>
          <p:nvPr>
            <p:ph type="sldNum" sz="quarter" idx="4"/>
          </p:nvPr>
        </p:nvSpPr>
        <p:spPr/>
        <p:txBody>
          <a:bodyPr/>
          <a:lstStyle/>
          <a:p>
            <a:fld id="{83F53906-4179-4A5F-BBA5-50D39578DC1E}" type="slidenum">
              <a:rPr lang="en-US" smtClean="0"/>
              <a:t>1</a:t>
            </a:fld>
            <a:endParaRPr lang="en-US" dirty="0"/>
          </a:p>
        </p:txBody>
      </p:sp>
      <p:sp>
        <p:nvSpPr>
          <p:cNvPr id="6" name="Sous-titre 2"/>
          <p:cNvSpPr txBox="1">
            <a:spLocks/>
          </p:cNvSpPr>
          <p:nvPr/>
        </p:nvSpPr>
        <p:spPr>
          <a:xfrm>
            <a:off x="3923928" y="2676904"/>
            <a:ext cx="4392488" cy="1976231"/>
          </a:xfrm>
          <a:prstGeom prst="rect">
            <a:avLst/>
          </a:prstGeom>
        </p:spPr>
        <p:txBody>
          <a:bodyPr vert="horz" anchor="ctr">
            <a:normAutofit/>
          </a:bodyPr>
          <a:lstStyle>
            <a:lvl1pPr marL="0" indent="0" algn="r" rtl="0" eaLnBrk="1" latinLnBrk="0" hangingPunct="1">
              <a:spcBef>
                <a:spcPts val="600"/>
              </a:spcBef>
              <a:buClr>
                <a:srgbClr val="0070C0"/>
              </a:buClr>
              <a:buSzPct val="76000"/>
              <a:buFont typeface="Wingdings 3"/>
              <a:buNone/>
              <a:defRPr kumimoji="0" sz="2000" b="0" kern="1200">
                <a:solidFill>
                  <a:srgbClr val="00B050"/>
                </a:solidFill>
                <a:latin typeface="Arial" panose="020B0604020202020204" pitchFamily="34" charset="0"/>
                <a:ea typeface="+mj-ea"/>
                <a:cs typeface="Arial" panose="020B0604020202020204" pitchFamily="34" charset="0"/>
              </a:defRPr>
            </a:lvl1pPr>
            <a:lvl2pPr marL="457200" indent="0" algn="ctr" rtl="0" eaLnBrk="1" latinLnBrk="0" hangingPunct="1">
              <a:spcBef>
                <a:spcPts val="500"/>
              </a:spcBef>
              <a:buClr>
                <a:srgbClr val="00B050"/>
              </a:buClr>
              <a:buSzPct val="76000"/>
              <a:buFont typeface="Wingdings 3"/>
              <a:buNone/>
              <a:defRPr kumimoji="0" sz="2300" kern="1200">
                <a:solidFill>
                  <a:srgbClr val="00B050"/>
                </a:solidFill>
                <a:latin typeface="Arial" panose="020B0604020202020204" pitchFamily="34" charset="0"/>
                <a:ea typeface="+mn-ea"/>
                <a:cs typeface="Arial" panose="020B0604020202020204" pitchFamily="34" charset="0"/>
              </a:defRPr>
            </a:lvl2pPr>
            <a:lvl3pPr marL="914400" indent="0" algn="ctr" rtl="0" eaLnBrk="1" latinLnBrk="0" hangingPunct="1">
              <a:spcBef>
                <a:spcPts val="500"/>
              </a:spcBef>
              <a:buClr>
                <a:srgbClr val="FF0000"/>
              </a:buClr>
              <a:buSzPct val="76000"/>
              <a:buFont typeface="Wingdings 3"/>
              <a:buNone/>
              <a:defRPr kumimoji="0" sz="2000" kern="1200">
                <a:solidFill>
                  <a:srgbClr val="FF0000"/>
                </a:solidFill>
                <a:latin typeface="Arial" panose="020B0604020202020204" pitchFamily="34" charset="0"/>
                <a:ea typeface="+mn-ea"/>
                <a:cs typeface="Arial" panose="020B0604020202020204" pitchFamily="34" charset="0"/>
              </a:defRPr>
            </a:lvl3pPr>
            <a:lvl4pPr marL="1371600" indent="0" algn="ctr" rtl="0" eaLnBrk="1" latinLnBrk="0" hangingPunct="1">
              <a:spcBef>
                <a:spcPts val="400"/>
              </a:spcBef>
              <a:buClr>
                <a:schemeClr val="accent2">
                  <a:shade val="75000"/>
                </a:schemeClr>
              </a:buClr>
              <a:buSzPct val="70000"/>
              <a:buFont typeface="Wingdings"/>
              <a:buNone/>
              <a:defRPr kumimoji="0" sz="1800" kern="1200">
                <a:solidFill>
                  <a:schemeClr val="tx1"/>
                </a:solidFill>
                <a:latin typeface="Arial" panose="020B0604020202020204" pitchFamily="34" charset="0"/>
                <a:ea typeface="+mn-ea"/>
                <a:cs typeface="Arial" panose="020B0604020202020204" pitchFamily="34" charset="0"/>
              </a:defRPr>
            </a:lvl4pPr>
            <a:lvl5pPr marL="1828800" indent="0" algn="ctr" rtl="0" eaLnBrk="1" latinLnBrk="0" hangingPunct="1">
              <a:spcBef>
                <a:spcPts val="300"/>
              </a:spcBef>
              <a:buClr>
                <a:schemeClr val="accent2"/>
              </a:buClr>
              <a:buSzPct val="70000"/>
              <a:buFont typeface="Wingdings"/>
              <a:buNone/>
              <a:defRPr kumimoji="0" sz="1600" kern="1200">
                <a:solidFill>
                  <a:schemeClr val="tx1"/>
                </a:solidFill>
                <a:latin typeface="Arial" panose="020B0604020202020204" pitchFamily="34" charset="0"/>
                <a:ea typeface="+mn-ea"/>
                <a:cs typeface="Arial" panose="020B0604020202020204" pitchFamily="34" charset="0"/>
              </a:defRPr>
            </a:lvl5pPr>
            <a:lvl6pPr marL="2286000" indent="0" algn="ctr" rtl="0" eaLnBrk="1" latinLnBrk="0" hangingPunct="1">
              <a:spcBef>
                <a:spcPts val="300"/>
              </a:spcBef>
              <a:buClr>
                <a:srgbClr val="9FB8CD">
                  <a:shade val="75000"/>
                </a:srgbClr>
              </a:buClr>
              <a:buSzPct val="75000"/>
              <a:buFont typeface="Wingdings 3"/>
              <a:buNone/>
              <a:defRPr kumimoji="0" lang="en-US" sz="1600" kern="1200" smtClean="0">
                <a:solidFill>
                  <a:schemeClr val="tx1"/>
                </a:solidFill>
                <a:latin typeface="+mn-lt"/>
                <a:ea typeface="+mn-ea"/>
                <a:cs typeface="+mn-cs"/>
              </a:defRPr>
            </a:lvl6pPr>
            <a:lvl7pPr marL="2743200" indent="0" algn="ctr" rtl="0" eaLnBrk="1" latinLnBrk="0" hangingPunct="1">
              <a:spcBef>
                <a:spcPts val="300"/>
              </a:spcBef>
              <a:buClr>
                <a:srgbClr val="727CA3">
                  <a:shade val="75000"/>
                </a:srgbClr>
              </a:buClr>
              <a:buSzPct val="75000"/>
              <a:buFont typeface="Wingdings 3"/>
              <a:buNone/>
              <a:defRPr kumimoji="0" lang="en-US" sz="1400" kern="1200" smtClean="0">
                <a:solidFill>
                  <a:schemeClr val="tx1"/>
                </a:solidFill>
                <a:latin typeface="+mn-lt"/>
                <a:ea typeface="+mn-ea"/>
                <a:cs typeface="+mn-cs"/>
              </a:defRPr>
            </a:lvl7pPr>
            <a:lvl8pPr marL="3200400" indent="0" algn="ctr" rtl="0" eaLnBrk="1" latinLnBrk="0" hangingPunct="1">
              <a:spcBef>
                <a:spcPts val="300"/>
              </a:spcBef>
              <a:buClr>
                <a:prstClr val="white">
                  <a:shade val="50000"/>
                </a:prstClr>
              </a:buClr>
              <a:buSzPct val="75000"/>
              <a:buFont typeface="Wingdings 3"/>
              <a:buNone/>
              <a:defRPr kumimoji="0" lang="en-US" sz="1400" kern="1200" smtClean="0">
                <a:solidFill>
                  <a:schemeClr val="tx1"/>
                </a:solidFill>
                <a:latin typeface="+mn-lt"/>
                <a:ea typeface="+mn-ea"/>
                <a:cs typeface="+mn-cs"/>
              </a:defRPr>
            </a:lvl8pPr>
            <a:lvl9pPr marL="3657600" indent="0" algn="ctr" rtl="0" eaLnBrk="1" latinLnBrk="0" hangingPunct="1">
              <a:spcBef>
                <a:spcPts val="300"/>
              </a:spcBef>
              <a:buClr>
                <a:srgbClr val="9FB8CD"/>
              </a:buClr>
              <a:buSzPct val="75000"/>
              <a:buFont typeface="Wingdings 3"/>
              <a:buNone/>
              <a:defRPr kumimoji="0" lang="en-US" sz="1200" kern="1200" smtClean="0">
                <a:solidFill>
                  <a:schemeClr val="tx1"/>
                </a:solidFill>
                <a:latin typeface="+mn-lt"/>
                <a:ea typeface="+mn-ea"/>
                <a:cs typeface="+mn-cs"/>
              </a:defRPr>
            </a:lvl9pPr>
          </a:lstStyle>
          <a:p>
            <a:pPr algn="ctr"/>
            <a:r>
              <a:rPr lang="en-US" dirty="0" err="1">
                <a:solidFill>
                  <a:schemeClr val="tx1"/>
                </a:solidFill>
                <a:latin typeface="Cambria" panose="02040503050406030204" pitchFamily="18" charset="0"/>
              </a:rPr>
              <a:t>Ioannis</a:t>
            </a:r>
            <a:r>
              <a:rPr lang="en-US" dirty="0">
                <a:solidFill>
                  <a:schemeClr val="tx1"/>
                </a:solidFill>
                <a:latin typeface="Cambria" panose="02040503050406030204" pitchFamily="18" charset="0"/>
              </a:rPr>
              <a:t> </a:t>
            </a:r>
            <a:r>
              <a:rPr lang="en-US" dirty="0" err="1">
                <a:solidFill>
                  <a:schemeClr val="tx1"/>
                </a:solidFill>
                <a:latin typeface="Cambria" panose="02040503050406030204" pitchFamily="18" charset="0"/>
              </a:rPr>
              <a:t>Fudos</a:t>
            </a:r>
            <a:r>
              <a:rPr lang="en-US" dirty="0">
                <a:solidFill>
                  <a:schemeClr val="tx1"/>
                </a:solidFill>
                <a:latin typeface="Cambria" panose="02040503050406030204" pitchFamily="18" charset="0"/>
              </a:rPr>
              <a:t>  George Antonopoulos</a:t>
            </a:r>
          </a:p>
          <a:p>
            <a:pPr algn="l"/>
            <a:r>
              <a:rPr lang="en-US" sz="1400" i="1" dirty="0">
                <a:solidFill>
                  <a:schemeClr val="tx1"/>
                </a:solidFill>
                <a:latin typeface="Cambria" panose="02040503050406030204" pitchFamily="18" charset="0"/>
              </a:rPr>
              <a:t>        fudos@cs.uoi.gr                 gantonop@cs.uoi.gr</a:t>
            </a:r>
            <a:endParaRPr lang="el-GR" sz="1400" i="1" dirty="0">
              <a:solidFill>
                <a:schemeClr val="tx1"/>
              </a:solidFill>
              <a:latin typeface="Cambria" panose="02040503050406030204" pitchFamily="18" charset="0"/>
            </a:endParaRPr>
          </a:p>
          <a:p>
            <a:pPr algn="ctr"/>
            <a:endParaRPr lang="en-US" dirty="0">
              <a:solidFill>
                <a:schemeClr val="tx1"/>
              </a:solidFill>
              <a:latin typeface="Cambria" panose="02040503050406030204" pitchFamily="18" charset="0"/>
            </a:endParaRPr>
          </a:p>
          <a:p>
            <a:pPr algn="ctr"/>
            <a:r>
              <a:rPr lang="en-US" sz="1400" i="1" dirty="0">
                <a:solidFill>
                  <a:schemeClr val="tx1"/>
                </a:solidFill>
                <a:latin typeface="Cambria" panose="02040503050406030204" pitchFamily="18" charset="0"/>
              </a:rPr>
              <a:t>Dept. of Computer Science &amp; Engineering</a:t>
            </a:r>
          </a:p>
          <a:p>
            <a:pPr algn="ctr"/>
            <a:r>
              <a:rPr lang="en-US" sz="1400" i="1" dirty="0">
                <a:solidFill>
                  <a:schemeClr val="tx1"/>
                </a:solidFill>
                <a:latin typeface="Cambria" panose="02040503050406030204" pitchFamily="18" charset="0"/>
              </a:rPr>
              <a:t>University of Ioannina</a:t>
            </a:r>
          </a:p>
          <a:p>
            <a:pPr algn="ctr"/>
            <a:r>
              <a:rPr lang="en-US" sz="1400" i="1" dirty="0">
                <a:solidFill>
                  <a:schemeClr val="tx1"/>
                </a:solidFill>
                <a:latin typeface="Cambria" panose="02040503050406030204" pitchFamily="18" charset="0"/>
              </a:rPr>
              <a:t>Ioannina, Greece</a:t>
            </a:r>
          </a:p>
        </p:txBody>
      </p:sp>
      <p:pic>
        <p:nvPicPr>
          <p:cNvPr id="7" name="Εικόνα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27220" y="5169961"/>
            <a:ext cx="2219560" cy="1479705"/>
          </a:xfrm>
          <a:prstGeom prst="rect">
            <a:avLst/>
          </a:prstGeom>
        </p:spPr>
      </p:pic>
    </p:spTree>
    <p:extLst>
      <p:ext uri="{BB962C8B-B14F-4D97-AF65-F5344CB8AC3E}">
        <p14:creationId xmlns:p14="http://schemas.microsoft.com/office/powerpoint/2010/main" val="968054772"/>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Results - Approximation</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10</a:t>
            </a:fld>
            <a:endParaRPr lang="en-US" dirty="0"/>
          </a:p>
        </p:txBody>
      </p:sp>
      <p:sp>
        <p:nvSpPr>
          <p:cNvPr id="8" name="TextBox 7"/>
          <p:cNvSpPr txBox="1"/>
          <p:nvPr/>
        </p:nvSpPr>
        <p:spPr>
          <a:xfrm>
            <a:off x="251520" y="1074565"/>
            <a:ext cx="8136904" cy="461665"/>
          </a:xfrm>
          <a:prstGeom prst="rect">
            <a:avLst/>
          </a:prstGeom>
          <a:solidFill>
            <a:schemeClr val="bg1">
              <a:lumMod val="95000"/>
            </a:schemeClr>
          </a:solidFill>
        </p:spPr>
        <p:txBody>
          <a:bodyPr wrap="square" rtlCol="0">
            <a:spAutoFit/>
          </a:bodyPr>
          <a:lstStyle/>
          <a:p>
            <a:pPr marL="342900" indent="-342900">
              <a:buFont typeface="Arial" panose="020B0604020202020204" pitchFamily="34" charset="0"/>
              <a:buChar char="•"/>
            </a:pPr>
            <a:r>
              <a:rPr lang="en-US" sz="2400" dirty="0">
                <a:solidFill>
                  <a:srgbClr val="0070C0"/>
                </a:solidFill>
                <a:latin typeface="Cambria" panose="02040503050406030204" pitchFamily="18" charset="0"/>
              </a:rPr>
              <a:t>SAD</a:t>
            </a:r>
            <a:r>
              <a:rPr lang="en-US" sz="2400" baseline="30000" dirty="0">
                <a:solidFill>
                  <a:srgbClr val="0070C0"/>
                </a:solidFill>
                <a:latin typeface="Cambria" panose="02040503050406030204" pitchFamily="18" charset="0"/>
              </a:rPr>
              <a:t>1</a:t>
            </a:r>
            <a:r>
              <a:rPr lang="en-US" sz="2400" dirty="0">
                <a:solidFill>
                  <a:srgbClr val="0070C0"/>
                </a:solidFill>
                <a:latin typeface="Cambria" panose="02040503050406030204" pitchFamily="18" charset="0"/>
              </a:rPr>
              <a:t>: suitable for streaming (non-iterative)</a:t>
            </a:r>
          </a:p>
        </p:txBody>
      </p:sp>
      <p:pic>
        <p:nvPicPr>
          <p:cNvPr id="5" name="Εικόνα 4"/>
          <p:cNvPicPr>
            <a:picLocks noChangeAspect="1"/>
          </p:cNvPicPr>
          <p:nvPr/>
        </p:nvPicPr>
        <p:blipFill>
          <a:blip r:embed="rId4"/>
          <a:stretch>
            <a:fillRect/>
          </a:stretch>
        </p:blipFill>
        <p:spPr>
          <a:xfrm>
            <a:off x="1" y="1844824"/>
            <a:ext cx="9143999" cy="1515997"/>
          </a:xfrm>
          <a:prstGeom prst="rect">
            <a:avLst/>
          </a:prstGeom>
        </p:spPr>
      </p:pic>
      <p:graphicFrame>
        <p:nvGraphicFramePr>
          <p:cNvPr id="7" name="Αντικείμενο 6"/>
          <p:cNvGraphicFramePr>
            <a:graphicFrameLocks noChangeAspect="1"/>
          </p:cNvGraphicFramePr>
          <p:nvPr>
            <p:extLst>
              <p:ext uri="{D42A27DB-BD31-4B8C-83A1-F6EECF244321}">
                <p14:modId xmlns:p14="http://schemas.microsoft.com/office/powerpoint/2010/main" val="784059655"/>
              </p:ext>
            </p:extLst>
          </p:nvPr>
        </p:nvGraphicFramePr>
        <p:xfrm>
          <a:off x="1967053" y="3861048"/>
          <a:ext cx="5209894" cy="1604156"/>
        </p:xfrm>
        <a:graphic>
          <a:graphicData uri="http://schemas.openxmlformats.org/presentationml/2006/ole">
            <mc:AlternateContent xmlns:mc="http://schemas.openxmlformats.org/markup-compatibility/2006">
              <mc:Choice xmlns:v="urn:schemas-microsoft-com:vml" Requires="v">
                <p:oleObj spid="_x0000_s4108" name="Bitmap Image" r:id="rId5" imgW="6867360" imgH="2114640" progId="Paint.Picture">
                  <p:embed/>
                </p:oleObj>
              </mc:Choice>
              <mc:Fallback>
                <p:oleObj name="Bitmap Image" r:id="rId5" imgW="6867360" imgH="2114640" progId="Paint.Picture">
                  <p:embed/>
                  <p:pic>
                    <p:nvPicPr>
                      <p:cNvPr id="0" name=""/>
                      <p:cNvPicPr/>
                      <p:nvPr/>
                    </p:nvPicPr>
                    <p:blipFill>
                      <a:blip r:embed="rId6"/>
                      <a:stretch>
                        <a:fillRect/>
                      </a:stretch>
                    </p:blipFill>
                    <p:spPr>
                      <a:xfrm>
                        <a:off x="1967053" y="3861048"/>
                        <a:ext cx="5209894" cy="1604156"/>
                      </a:xfrm>
                      <a:prstGeom prst="rect">
                        <a:avLst/>
                      </a:prstGeom>
                    </p:spPr>
                  </p:pic>
                </p:oleObj>
              </mc:Fallback>
            </mc:AlternateContent>
          </a:graphicData>
        </a:graphic>
      </p:graphicFrame>
      <p:sp>
        <p:nvSpPr>
          <p:cNvPr id="9" name="Ορθογώνιο 8"/>
          <p:cNvSpPr/>
          <p:nvPr/>
        </p:nvSpPr>
        <p:spPr>
          <a:xfrm>
            <a:off x="31800" y="6311800"/>
            <a:ext cx="5649367" cy="369332"/>
          </a:xfrm>
          <a:prstGeom prst="rect">
            <a:avLst/>
          </a:prstGeom>
        </p:spPr>
        <p:txBody>
          <a:bodyPr wrap="none">
            <a:spAutoFit/>
          </a:bodyPr>
          <a:lstStyle/>
          <a:p>
            <a:r>
              <a:rPr lang="en-US" baseline="30000" dirty="0">
                <a:solidFill>
                  <a:srgbClr val="0070C0"/>
                </a:solidFill>
                <a:latin typeface="Cambria" panose="02040503050406030204" pitchFamily="18" charset="0"/>
              </a:rPr>
              <a:t>1 </a:t>
            </a:r>
            <a:r>
              <a:rPr lang="en-US" dirty="0" err="1">
                <a:latin typeface="Cambria" panose="02040503050406030204" pitchFamily="18" charset="0"/>
              </a:rPr>
              <a:t>Kavan</a:t>
            </a:r>
            <a:r>
              <a:rPr lang="en-US" dirty="0">
                <a:latin typeface="Cambria" panose="02040503050406030204" pitchFamily="18" charset="0"/>
              </a:rPr>
              <a:t> et al. - </a:t>
            </a:r>
            <a:r>
              <a:rPr lang="en-US" i="1" dirty="0">
                <a:latin typeface="Cambria" panose="02040503050406030204" pitchFamily="18" charset="0"/>
              </a:rPr>
              <a:t>Skinning arbitrary deformations</a:t>
            </a:r>
            <a:r>
              <a:rPr lang="en-US" dirty="0">
                <a:latin typeface="Cambria" panose="02040503050406030204" pitchFamily="18" charset="0"/>
              </a:rPr>
              <a:t> [I3D’07]</a:t>
            </a:r>
            <a:endParaRPr lang="en-US" dirty="0"/>
          </a:p>
        </p:txBody>
      </p:sp>
      <p:pic>
        <p:nvPicPr>
          <p:cNvPr id="12" name="Εικόνα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958126" y="6233020"/>
            <a:ext cx="790338" cy="526892"/>
          </a:xfrm>
          <a:prstGeom prst="rect">
            <a:avLst/>
          </a:prstGeom>
        </p:spPr>
      </p:pic>
    </p:spTree>
    <p:extLst>
      <p:ext uri="{BB962C8B-B14F-4D97-AF65-F5344CB8AC3E}">
        <p14:creationId xmlns:p14="http://schemas.microsoft.com/office/powerpoint/2010/main" val="200664262"/>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Results - Approximation</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11</a:t>
            </a:fld>
            <a:endParaRPr lang="en-US" dirty="0"/>
          </a:p>
        </p:txBody>
      </p:sp>
      <p:sp>
        <p:nvSpPr>
          <p:cNvPr id="8" name="TextBox 7"/>
          <p:cNvSpPr txBox="1"/>
          <p:nvPr/>
        </p:nvSpPr>
        <p:spPr>
          <a:xfrm>
            <a:off x="251520" y="1074565"/>
            <a:ext cx="8136904" cy="461665"/>
          </a:xfrm>
          <a:prstGeom prst="rect">
            <a:avLst/>
          </a:prstGeom>
          <a:solidFill>
            <a:schemeClr val="bg1">
              <a:lumMod val="95000"/>
            </a:schemeClr>
          </a:solidFill>
        </p:spPr>
        <p:txBody>
          <a:bodyPr wrap="square" rtlCol="0">
            <a:spAutoFit/>
          </a:bodyPr>
          <a:lstStyle/>
          <a:p>
            <a:pPr marL="342900" indent="-342900">
              <a:buFont typeface="Arial" panose="020B0604020202020204" pitchFamily="34" charset="0"/>
              <a:buChar char="•"/>
            </a:pPr>
            <a:r>
              <a:rPr lang="en-US" sz="2400" dirty="0">
                <a:solidFill>
                  <a:srgbClr val="0070C0"/>
                </a:solidFill>
                <a:latin typeface="Cambria" panose="02040503050406030204" pitchFamily="18" charset="0"/>
              </a:rPr>
              <a:t>FESAM</a:t>
            </a:r>
            <a:r>
              <a:rPr lang="en-US" sz="2400" baseline="30000" dirty="0">
                <a:solidFill>
                  <a:srgbClr val="0070C0"/>
                </a:solidFill>
                <a:latin typeface="Cambria" panose="02040503050406030204" pitchFamily="18" charset="0"/>
              </a:rPr>
              <a:t>2</a:t>
            </a:r>
            <a:r>
              <a:rPr lang="en-US" sz="2400" dirty="0">
                <a:solidFill>
                  <a:srgbClr val="0070C0"/>
                </a:solidFill>
                <a:latin typeface="Cambria" panose="02040503050406030204" pitchFamily="18" charset="0"/>
              </a:rPr>
              <a:t>: suitable for compression (iterative)</a:t>
            </a:r>
          </a:p>
        </p:txBody>
      </p:sp>
      <p:sp>
        <p:nvSpPr>
          <p:cNvPr id="9" name="Ορθογώνιο 8"/>
          <p:cNvSpPr/>
          <p:nvPr/>
        </p:nvSpPr>
        <p:spPr>
          <a:xfrm>
            <a:off x="31800" y="6311800"/>
            <a:ext cx="7100534" cy="369332"/>
          </a:xfrm>
          <a:prstGeom prst="rect">
            <a:avLst/>
          </a:prstGeom>
        </p:spPr>
        <p:txBody>
          <a:bodyPr wrap="none">
            <a:spAutoFit/>
          </a:bodyPr>
          <a:lstStyle/>
          <a:p>
            <a:r>
              <a:rPr lang="en-US" baseline="30000" dirty="0">
                <a:solidFill>
                  <a:srgbClr val="0070C0"/>
                </a:solidFill>
                <a:latin typeface="Cambria" panose="02040503050406030204" pitchFamily="18" charset="0"/>
              </a:rPr>
              <a:t>2 </a:t>
            </a:r>
            <a:r>
              <a:rPr lang="en-US" dirty="0" err="1">
                <a:latin typeface="Cambria" panose="02040503050406030204" pitchFamily="18" charset="0"/>
              </a:rPr>
              <a:t>Kavan</a:t>
            </a:r>
            <a:r>
              <a:rPr lang="en-US" dirty="0">
                <a:latin typeface="Cambria" panose="02040503050406030204" pitchFamily="18" charset="0"/>
              </a:rPr>
              <a:t> et al. - </a:t>
            </a:r>
            <a:r>
              <a:rPr lang="en-US" i="1" dirty="0">
                <a:latin typeface="Cambria" panose="02040503050406030204" pitchFamily="18" charset="0"/>
              </a:rPr>
              <a:t>Fast and efficient skinning of animated meshes</a:t>
            </a:r>
            <a:r>
              <a:rPr lang="en-US" dirty="0">
                <a:latin typeface="Cambria" panose="02040503050406030204" pitchFamily="18" charset="0"/>
              </a:rPr>
              <a:t> [CGF’10]</a:t>
            </a:r>
            <a:endParaRPr lang="en-US" dirty="0"/>
          </a:p>
        </p:txBody>
      </p:sp>
      <p:pic>
        <p:nvPicPr>
          <p:cNvPr id="12" name="Εικόνα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58126" y="6233020"/>
            <a:ext cx="790338" cy="526892"/>
          </a:xfrm>
          <a:prstGeom prst="rect">
            <a:avLst/>
          </a:prstGeom>
        </p:spPr>
      </p:pic>
      <p:pic>
        <p:nvPicPr>
          <p:cNvPr id="3" name="Εικόνα 2"/>
          <p:cNvPicPr>
            <a:picLocks noChangeAspect="1"/>
          </p:cNvPicPr>
          <p:nvPr/>
        </p:nvPicPr>
        <p:blipFill>
          <a:blip r:embed="rId5"/>
          <a:stretch>
            <a:fillRect/>
          </a:stretch>
        </p:blipFill>
        <p:spPr>
          <a:xfrm>
            <a:off x="61565" y="1844824"/>
            <a:ext cx="8974931" cy="1548236"/>
          </a:xfrm>
          <a:prstGeom prst="rect">
            <a:avLst/>
          </a:prstGeom>
        </p:spPr>
      </p:pic>
      <p:graphicFrame>
        <p:nvGraphicFramePr>
          <p:cNvPr id="6" name="Αντικείμενο 5"/>
          <p:cNvGraphicFramePr>
            <a:graphicFrameLocks noChangeAspect="1"/>
          </p:cNvGraphicFramePr>
          <p:nvPr>
            <p:extLst>
              <p:ext uri="{D42A27DB-BD31-4B8C-83A1-F6EECF244321}">
                <p14:modId xmlns:p14="http://schemas.microsoft.com/office/powerpoint/2010/main" val="1983912643"/>
              </p:ext>
            </p:extLst>
          </p:nvPr>
        </p:nvGraphicFramePr>
        <p:xfrm>
          <a:off x="2211918" y="3837836"/>
          <a:ext cx="4720164" cy="1950407"/>
        </p:xfrm>
        <a:graphic>
          <a:graphicData uri="http://schemas.openxmlformats.org/presentationml/2006/ole">
            <mc:AlternateContent xmlns:mc="http://schemas.openxmlformats.org/markup-compatibility/2006">
              <mc:Choice xmlns:v="urn:schemas-microsoft-com:vml" Requires="v">
                <p:oleObj spid="_x0000_s5129" name="Bitmap Image" r:id="rId6" imgW="5048280" imgH="2085840" progId="Paint.Picture">
                  <p:embed/>
                </p:oleObj>
              </mc:Choice>
              <mc:Fallback>
                <p:oleObj name="Bitmap Image" r:id="rId6" imgW="5048280" imgH="2085840" progId="Paint.Picture">
                  <p:embed/>
                  <p:pic>
                    <p:nvPicPr>
                      <p:cNvPr id="0" name=""/>
                      <p:cNvPicPr/>
                      <p:nvPr/>
                    </p:nvPicPr>
                    <p:blipFill>
                      <a:blip r:embed="rId7"/>
                      <a:stretch>
                        <a:fillRect/>
                      </a:stretch>
                    </p:blipFill>
                    <p:spPr>
                      <a:xfrm>
                        <a:off x="2211918" y="3837836"/>
                        <a:ext cx="4720164" cy="1950407"/>
                      </a:xfrm>
                      <a:prstGeom prst="rect">
                        <a:avLst/>
                      </a:prstGeom>
                    </p:spPr>
                  </p:pic>
                </p:oleObj>
              </mc:Fallback>
            </mc:AlternateContent>
          </a:graphicData>
        </a:graphic>
      </p:graphicFrame>
    </p:spTree>
    <p:extLst>
      <p:ext uri="{BB962C8B-B14F-4D97-AF65-F5344CB8AC3E}">
        <p14:creationId xmlns:p14="http://schemas.microsoft.com/office/powerpoint/2010/main" val="120450752"/>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Conclusions</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12</a:t>
            </a:fld>
            <a:endParaRPr lang="en-US" dirty="0"/>
          </a:p>
        </p:txBody>
      </p:sp>
      <p:sp>
        <p:nvSpPr>
          <p:cNvPr id="8" name="TextBox 7"/>
          <p:cNvSpPr txBox="1"/>
          <p:nvPr/>
        </p:nvSpPr>
        <p:spPr>
          <a:xfrm>
            <a:off x="251520" y="1074565"/>
            <a:ext cx="8712968" cy="4031873"/>
          </a:xfrm>
          <a:prstGeom prst="rect">
            <a:avLst/>
          </a:prstGeom>
          <a:solidFill>
            <a:schemeClr val="bg1">
              <a:lumMod val="95000"/>
            </a:schemeClr>
          </a:solidFill>
        </p:spPr>
        <p:txBody>
          <a:bodyPr wrap="square" rtlCol="0">
            <a:spAutoFit/>
          </a:bodyPr>
          <a:lstStyle/>
          <a:p>
            <a:pPr marL="342900" indent="-342900">
              <a:buFont typeface="Arial" panose="020B0604020202020204" pitchFamily="34" charset="0"/>
              <a:buChar char="•"/>
            </a:pPr>
            <a:r>
              <a:rPr lang="en-US" sz="3200" dirty="0">
                <a:solidFill>
                  <a:srgbClr val="0070C0"/>
                </a:solidFill>
                <a:latin typeface="Cambria" panose="02040503050406030204" pitchFamily="18" charset="0"/>
              </a:rPr>
              <a:t>Pose-to-pose skinning of animated meshes</a:t>
            </a:r>
          </a:p>
          <a:p>
            <a:pPr marL="342900" indent="-342900">
              <a:buFont typeface="Arial" panose="020B0604020202020204" pitchFamily="34" charset="0"/>
              <a:buChar char="•"/>
            </a:pPr>
            <a:endParaRPr lang="en-US" sz="3200" dirty="0">
              <a:solidFill>
                <a:srgbClr val="0070C0"/>
              </a:solidFill>
              <a:latin typeface="Cambria" panose="02040503050406030204" pitchFamily="18" charset="0"/>
            </a:endParaRPr>
          </a:p>
          <a:p>
            <a:pPr marL="800100" lvl="1" indent="-342900">
              <a:buFont typeface="Arial" panose="020B0604020202020204" pitchFamily="34" charset="0"/>
              <a:buChar char="•"/>
            </a:pPr>
            <a:r>
              <a:rPr lang="en-US" sz="2400" i="1" dirty="0">
                <a:solidFill>
                  <a:srgbClr val="00B050"/>
                </a:solidFill>
                <a:latin typeface="Cambria" panose="02040503050406030204" pitchFamily="18" charset="0"/>
              </a:rPr>
              <a:t>Temporal coherence</a:t>
            </a:r>
          </a:p>
          <a:p>
            <a:pPr marL="800100" lvl="1" indent="-342900">
              <a:buFont typeface="Arial" panose="020B0604020202020204" pitchFamily="34" charset="0"/>
              <a:buChar char="•"/>
            </a:pPr>
            <a:r>
              <a:rPr lang="en-US" sz="2400" i="1" dirty="0">
                <a:solidFill>
                  <a:srgbClr val="00B050"/>
                </a:solidFill>
                <a:latin typeface="Cambria" panose="02040503050406030204" pitchFamily="18" charset="0"/>
              </a:rPr>
              <a:t>Approximation error reduction</a:t>
            </a:r>
          </a:p>
          <a:p>
            <a:pPr marL="800100" lvl="1" indent="-342900">
              <a:buFont typeface="Arial" panose="020B0604020202020204" pitchFamily="34" charset="0"/>
              <a:buChar char="•"/>
            </a:pPr>
            <a:r>
              <a:rPr lang="en-US" sz="2400" i="1" dirty="0">
                <a:solidFill>
                  <a:srgbClr val="00B050"/>
                </a:solidFill>
                <a:latin typeface="Cambria" panose="02040503050406030204" pitchFamily="18" charset="0"/>
              </a:rPr>
              <a:t>Editing of arbitrary poses</a:t>
            </a:r>
          </a:p>
          <a:p>
            <a:pPr marL="800100" lvl="1" indent="-342900">
              <a:buFont typeface="Arial" panose="020B0604020202020204" pitchFamily="34" charset="0"/>
              <a:buChar char="•"/>
            </a:pPr>
            <a:r>
              <a:rPr lang="en-US" sz="2400" i="1" dirty="0">
                <a:solidFill>
                  <a:srgbClr val="00B050"/>
                </a:solidFill>
                <a:latin typeface="Cambria" panose="02040503050406030204" pitchFamily="18" charset="0"/>
              </a:rPr>
              <a:t>RPS reproduction scheme (GPU-accelerated)</a:t>
            </a:r>
          </a:p>
          <a:p>
            <a:pPr marL="800100" lvl="1" indent="-342900">
              <a:buFont typeface="Arial" panose="020B0604020202020204" pitchFamily="34" charset="0"/>
              <a:buChar char="•"/>
            </a:pPr>
            <a:endParaRPr lang="en-US" sz="2400" i="1" dirty="0">
              <a:solidFill>
                <a:srgbClr val="00B050"/>
              </a:solidFill>
              <a:latin typeface="Cambria" panose="02040503050406030204" pitchFamily="18" charset="0"/>
            </a:endParaRPr>
          </a:p>
          <a:p>
            <a:pPr marL="800100" lvl="1" indent="-342900">
              <a:buFont typeface="Arial" panose="020B0604020202020204" pitchFamily="34" charset="0"/>
              <a:buChar char="•"/>
            </a:pPr>
            <a:endParaRPr lang="en-US" sz="2400" i="1" dirty="0">
              <a:solidFill>
                <a:srgbClr val="00B050"/>
              </a:solidFill>
              <a:latin typeface="Cambria" panose="02040503050406030204" pitchFamily="18" charset="0"/>
            </a:endParaRPr>
          </a:p>
          <a:p>
            <a:pPr marL="800100" lvl="1" indent="-342900">
              <a:buFont typeface="Arial" panose="020B0604020202020204" pitchFamily="34" charset="0"/>
              <a:buChar char="•"/>
            </a:pPr>
            <a:r>
              <a:rPr lang="en-US" sz="2400" i="1" dirty="0">
                <a:solidFill>
                  <a:srgbClr val="C00000"/>
                </a:solidFill>
                <a:latin typeface="Cambria" panose="02040503050406030204" pitchFamily="18" charset="0"/>
              </a:rPr>
              <a:t>Cannot be implemented in parallel</a:t>
            </a:r>
          </a:p>
          <a:p>
            <a:pPr marL="800100" lvl="1" indent="-342900">
              <a:buFont typeface="Arial" panose="020B0604020202020204" pitchFamily="34" charset="0"/>
              <a:buChar char="•"/>
            </a:pPr>
            <a:r>
              <a:rPr lang="en-US" sz="2400" i="1" dirty="0">
                <a:solidFill>
                  <a:srgbClr val="C00000"/>
                </a:solidFill>
                <a:latin typeface="Cambria" panose="02040503050406030204" pitchFamily="18" charset="0"/>
              </a:rPr>
              <a:t>Suboptimal weight correction technique</a:t>
            </a:r>
          </a:p>
        </p:txBody>
      </p:sp>
      <p:pic>
        <p:nvPicPr>
          <p:cNvPr id="12" name="Εικόνα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58126" y="6233020"/>
            <a:ext cx="790338" cy="526892"/>
          </a:xfrm>
          <a:prstGeom prst="rect">
            <a:avLst/>
          </a:prstGeom>
        </p:spPr>
      </p:pic>
    </p:spTree>
    <p:extLst>
      <p:ext uri="{BB962C8B-B14F-4D97-AF65-F5344CB8AC3E}">
        <p14:creationId xmlns:p14="http://schemas.microsoft.com/office/powerpoint/2010/main" val="1529433901"/>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a:xfrm>
            <a:off x="29666" y="0"/>
            <a:ext cx="9144000" cy="908720"/>
          </a:xfrm>
        </p:spPr>
        <p:txBody>
          <a:bodyPr anchor="ctr">
            <a:normAutofit/>
          </a:bodyPr>
          <a:lstStyle/>
          <a:p>
            <a:pPr algn="ctr"/>
            <a:r>
              <a:rPr lang="en-US" sz="3200" b="0" dirty="0">
                <a:solidFill>
                  <a:srgbClr val="FFFFFF"/>
                </a:solidFill>
                <a:latin typeface="Cambria" panose="02040503050406030204" pitchFamily="18" charset="0"/>
              </a:rPr>
              <a:t>Thank You – Questions ???	</a:t>
            </a:r>
            <a:endParaRPr lang="en-US" sz="3200" dirty="0"/>
          </a:p>
        </p:txBody>
      </p:sp>
      <p:sp>
        <p:nvSpPr>
          <p:cNvPr id="4" name="Θέση αριθμού διαφάνειας 3"/>
          <p:cNvSpPr>
            <a:spLocks noGrp="1"/>
          </p:cNvSpPr>
          <p:nvPr>
            <p:ph type="sldNum" sz="quarter" idx="4"/>
          </p:nvPr>
        </p:nvSpPr>
        <p:spPr/>
        <p:txBody>
          <a:bodyPr/>
          <a:lstStyle/>
          <a:p>
            <a:fld id="{82F7041B-D599-4C73-9EBD-C2AC1F606250}" type="slidenum">
              <a:rPr lang="en-US" smtClean="0"/>
              <a:t>13</a:t>
            </a:fld>
            <a:endParaRPr lang="en-US" dirty="0"/>
          </a:p>
        </p:txBody>
      </p:sp>
      <p:pic>
        <p:nvPicPr>
          <p:cNvPr id="7" name="2016 - PPS - Pose-to-pose skinning of Animated Meshes(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23528" y="1039234"/>
            <a:ext cx="8472941" cy="4766030"/>
          </a:xfrm>
          <a:prstGeom prst="rect">
            <a:avLst/>
          </a:prstGeom>
        </p:spPr>
      </p:pic>
    </p:spTree>
    <p:extLst>
      <p:ext uri="{BB962C8B-B14F-4D97-AF65-F5344CB8AC3E}">
        <p14:creationId xmlns:p14="http://schemas.microsoft.com/office/powerpoint/2010/main" val="252645338"/>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Εικόνα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30134" y="6233020"/>
            <a:ext cx="790338" cy="526892"/>
          </a:xfrm>
          <a:prstGeom prst="rect">
            <a:avLst/>
          </a:prstGeom>
        </p:spPr>
      </p:pic>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Animation Compression</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2</a:t>
            </a:fld>
            <a:endParaRPr lang="en-US" dirty="0"/>
          </a:p>
        </p:txBody>
      </p:sp>
      <p:sp>
        <p:nvSpPr>
          <p:cNvPr id="14" name="TextBox 13"/>
          <p:cNvSpPr txBox="1"/>
          <p:nvPr/>
        </p:nvSpPr>
        <p:spPr>
          <a:xfrm>
            <a:off x="323528" y="1124744"/>
            <a:ext cx="8496944" cy="461665"/>
          </a:xfrm>
          <a:prstGeom prst="rect">
            <a:avLst/>
          </a:prstGeom>
          <a:solidFill>
            <a:schemeClr val="bg1">
              <a:lumMod val="95000"/>
            </a:schemeClr>
          </a:solidFill>
        </p:spPr>
        <p:txBody>
          <a:bodyPr wrap="square" rtlCol="0">
            <a:spAutoFit/>
          </a:bodyPr>
          <a:lstStyle/>
          <a:p>
            <a:pPr algn="just"/>
            <a:r>
              <a:rPr lang="en-US" sz="2400" dirty="0">
                <a:solidFill>
                  <a:schemeClr val="accent1"/>
                </a:solidFill>
                <a:latin typeface="Cambria" panose="02040503050406030204" pitchFamily="18" charset="0"/>
              </a:rPr>
              <a:t>[Problem]</a:t>
            </a:r>
            <a:r>
              <a:rPr lang="en-US" sz="2400" dirty="0">
                <a:latin typeface="Cambria" panose="02040503050406030204" pitchFamily="18" charset="0"/>
              </a:rPr>
              <a:t>:</a:t>
            </a:r>
            <a:r>
              <a:rPr lang="en-US" sz="2400" dirty="0">
                <a:solidFill>
                  <a:srgbClr val="00B0F0"/>
                </a:solidFill>
                <a:latin typeface="Cambria" panose="02040503050406030204" pitchFamily="18" charset="0"/>
              </a:rPr>
              <a:t> </a:t>
            </a:r>
            <a:r>
              <a:rPr lang="en-US" sz="2400" dirty="0">
                <a:solidFill>
                  <a:srgbClr val="000000"/>
                </a:solidFill>
                <a:latin typeface="Cambria" panose="02040503050406030204" pitchFamily="18" charset="0"/>
              </a:rPr>
              <a:t>The process of reducing the size of an animation file.</a:t>
            </a:r>
            <a:endParaRPr lang="en-US" sz="2400" dirty="0">
              <a:latin typeface="Cambria" panose="02040503050406030204" pitchFamily="18" charset="0"/>
            </a:endParaRPr>
          </a:p>
        </p:txBody>
      </p:sp>
      <p:pic>
        <p:nvPicPr>
          <p:cNvPr id="5" name="Εικόνα 4"/>
          <p:cNvPicPr>
            <a:picLocks noChangeAspect="1"/>
          </p:cNvPicPr>
          <p:nvPr/>
        </p:nvPicPr>
        <p:blipFill rotWithShape="1">
          <a:blip r:embed="rId4" cstate="print">
            <a:extLst>
              <a:ext uri="{28A0092B-C50C-407E-A947-70E740481C1C}">
                <a14:useLocalDpi xmlns:a14="http://schemas.microsoft.com/office/drawing/2010/main" val="0"/>
              </a:ext>
            </a:extLst>
          </a:blip>
          <a:srcRect l="30000" t="11371" r="15000" b="13333"/>
          <a:stretch/>
        </p:blipFill>
        <p:spPr>
          <a:xfrm>
            <a:off x="323528" y="1556792"/>
            <a:ext cx="1584176" cy="1626568"/>
          </a:xfrm>
          <a:prstGeom prst="rect">
            <a:avLst/>
          </a:prstGeom>
        </p:spPr>
      </p:pic>
      <p:pic>
        <p:nvPicPr>
          <p:cNvPr id="7" name="Εικόνα 6"/>
          <p:cNvPicPr>
            <a:picLocks noChangeAspect="1"/>
          </p:cNvPicPr>
          <p:nvPr/>
        </p:nvPicPr>
        <p:blipFill rotWithShape="1">
          <a:blip r:embed="rId5" cstate="print">
            <a:extLst>
              <a:ext uri="{28A0092B-C50C-407E-A947-70E740481C1C}">
                <a14:useLocalDpi xmlns:a14="http://schemas.microsoft.com/office/drawing/2010/main" val="0"/>
              </a:ext>
            </a:extLst>
          </a:blip>
          <a:srcRect l="27070" t="12941" r="16329" b="12941"/>
          <a:stretch/>
        </p:blipFill>
        <p:spPr>
          <a:xfrm>
            <a:off x="2051720" y="1556792"/>
            <a:ext cx="1656184" cy="1626568"/>
          </a:xfrm>
          <a:prstGeom prst="rect">
            <a:avLst/>
          </a:prstGeom>
        </p:spPr>
      </p:pic>
      <p:pic>
        <p:nvPicPr>
          <p:cNvPr id="13" name="Εικόνα 12"/>
          <p:cNvPicPr>
            <a:picLocks noChangeAspect="1"/>
          </p:cNvPicPr>
          <p:nvPr/>
        </p:nvPicPr>
        <p:blipFill rotWithShape="1">
          <a:blip r:embed="rId6" cstate="print">
            <a:extLst>
              <a:ext uri="{28A0092B-C50C-407E-A947-70E740481C1C}">
                <a14:useLocalDpi xmlns:a14="http://schemas.microsoft.com/office/drawing/2010/main" val="0"/>
              </a:ext>
            </a:extLst>
          </a:blip>
          <a:srcRect l="25723" t="16222" r="17677" b="9660"/>
          <a:stretch/>
        </p:blipFill>
        <p:spPr>
          <a:xfrm>
            <a:off x="3851920" y="1556792"/>
            <a:ext cx="1656184" cy="1626568"/>
          </a:xfrm>
          <a:prstGeom prst="rect">
            <a:avLst/>
          </a:prstGeom>
        </p:spPr>
      </p:pic>
      <p:pic>
        <p:nvPicPr>
          <p:cNvPr id="15" name="Εικόνα 14"/>
          <p:cNvPicPr>
            <a:picLocks noChangeAspect="1"/>
          </p:cNvPicPr>
          <p:nvPr/>
        </p:nvPicPr>
        <p:blipFill rotWithShape="1">
          <a:blip r:embed="rId7" cstate="print">
            <a:extLst>
              <a:ext uri="{28A0092B-C50C-407E-A947-70E740481C1C}">
                <a14:useLocalDpi xmlns:a14="http://schemas.microsoft.com/office/drawing/2010/main" val="0"/>
              </a:ext>
            </a:extLst>
          </a:blip>
          <a:srcRect l="22147" t="28581" r="16330" b="4845"/>
          <a:stretch/>
        </p:blipFill>
        <p:spPr>
          <a:xfrm>
            <a:off x="5652120" y="1815207"/>
            <a:ext cx="1800200" cy="1460989"/>
          </a:xfrm>
          <a:prstGeom prst="rect">
            <a:avLst/>
          </a:prstGeom>
        </p:spPr>
      </p:pic>
      <p:pic>
        <p:nvPicPr>
          <p:cNvPr id="16" name="Εικόνα 15"/>
          <p:cNvPicPr>
            <a:picLocks noChangeAspect="1"/>
          </p:cNvPicPr>
          <p:nvPr/>
        </p:nvPicPr>
        <p:blipFill rotWithShape="1">
          <a:blip r:embed="rId8" cstate="print">
            <a:extLst>
              <a:ext uri="{28A0092B-C50C-407E-A947-70E740481C1C}">
                <a14:useLocalDpi xmlns:a14="http://schemas.microsoft.com/office/drawing/2010/main" val="0"/>
              </a:ext>
            </a:extLst>
          </a:blip>
          <a:srcRect l="27070" t="39972" r="20038"/>
          <a:stretch/>
        </p:blipFill>
        <p:spPr>
          <a:xfrm>
            <a:off x="7596336" y="2103238"/>
            <a:ext cx="1547664" cy="1317341"/>
          </a:xfrm>
          <a:prstGeom prst="rect">
            <a:avLst/>
          </a:prstGeom>
        </p:spPr>
      </p:pic>
      <p:sp>
        <p:nvSpPr>
          <p:cNvPr id="27" name="Ορθογώνιο 26"/>
          <p:cNvSpPr/>
          <p:nvPr/>
        </p:nvSpPr>
        <p:spPr>
          <a:xfrm>
            <a:off x="537166" y="3128809"/>
            <a:ext cx="824778" cy="369332"/>
          </a:xfrm>
          <a:prstGeom prst="rect">
            <a:avLst/>
          </a:prstGeom>
        </p:spPr>
        <p:txBody>
          <a:bodyPr wrap="none">
            <a:spAutoFit/>
          </a:bodyPr>
          <a:lstStyle/>
          <a:p>
            <a:r>
              <a:rPr lang="en-US" dirty="0">
                <a:latin typeface="Cambria" panose="02040503050406030204" pitchFamily="18" charset="0"/>
              </a:rPr>
              <a:t>Pose 1</a:t>
            </a:r>
            <a:endParaRPr lang="en-US" dirty="0"/>
          </a:p>
        </p:txBody>
      </p:sp>
      <p:sp>
        <p:nvSpPr>
          <p:cNvPr id="28" name="Ορθογώνιο 27"/>
          <p:cNvSpPr/>
          <p:nvPr/>
        </p:nvSpPr>
        <p:spPr>
          <a:xfrm>
            <a:off x="2467423" y="3128809"/>
            <a:ext cx="824778" cy="369332"/>
          </a:xfrm>
          <a:prstGeom prst="rect">
            <a:avLst/>
          </a:prstGeom>
        </p:spPr>
        <p:txBody>
          <a:bodyPr wrap="none">
            <a:spAutoFit/>
          </a:bodyPr>
          <a:lstStyle/>
          <a:p>
            <a:r>
              <a:rPr lang="en-US" dirty="0">
                <a:latin typeface="Cambria" panose="02040503050406030204" pitchFamily="18" charset="0"/>
              </a:rPr>
              <a:t>Pose 2</a:t>
            </a:r>
            <a:endParaRPr lang="en-US" dirty="0"/>
          </a:p>
        </p:txBody>
      </p:sp>
      <p:sp>
        <p:nvSpPr>
          <p:cNvPr id="29" name="Ορθογώνιο 28"/>
          <p:cNvSpPr/>
          <p:nvPr/>
        </p:nvSpPr>
        <p:spPr>
          <a:xfrm>
            <a:off x="4159611" y="3128809"/>
            <a:ext cx="824778" cy="369332"/>
          </a:xfrm>
          <a:prstGeom prst="rect">
            <a:avLst/>
          </a:prstGeom>
        </p:spPr>
        <p:txBody>
          <a:bodyPr wrap="none">
            <a:spAutoFit/>
          </a:bodyPr>
          <a:lstStyle/>
          <a:p>
            <a:r>
              <a:rPr lang="en-US" dirty="0">
                <a:latin typeface="Cambria" panose="02040503050406030204" pitchFamily="18" charset="0"/>
              </a:rPr>
              <a:t>Pose 3</a:t>
            </a:r>
            <a:endParaRPr lang="en-US" dirty="0"/>
          </a:p>
        </p:txBody>
      </p:sp>
      <p:sp>
        <p:nvSpPr>
          <p:cNvPr id="30" name="Ορθογώνιο 29"/>
          <p:cNvSpPr/>
          <p:nvPr/>
        </p:nvSpPr>
        <p:spPr>
          <a:xfrm>
            <a:off x="6139831" y="3128809"/>
            <a:ext cx="824778" cy="369332"/>
          </a:xfrm>
          <a:prstGeom prst="rect">
            <a:avLst/>
          </a:prstGeom>
        </p:spPr>
        <p:txBody>
          <a:bodyPr wrap="none">
            <a:spAutoFit/>
          </a:bodyPr>
          <a:lstStyle/>
          <a:p>
            <a:r>
              <a:rPr lang="en-US" dirty="0">
                <a:latin typeface="Cambria" panose="02040503050406030204" pitchFamily="18" charset="0"/>
              </a:rPr>
              <a:t>Pose 4</a:t>
            </a:r>
            <a:endParaRPr lang="en-US" dirty="0"/>
          </a:p>
        </p:txBody>
      </p:sp>
      <p:sp>
        <p:nvSpPr>
          <p:cNvPr id="31" name="Ορθογώνιο 30"/>
          <p:cNvSpPr/>
          <p:nvPr/>
        </p:nvSpPr>
        <p:spPr>
          <a:xfrm>
            <a:off x="7957779" y="3128809"/>
            <a:ext cx="824778" cy="369332"/>
          </a:xfrm>
          <a:prstGeom prst="rect">
            <a:avLst/>
          </a:prstGeom>
        </p:spPr>
        <p:txBody>
          <a:bodyPr wrap="none">
            <a:spAutoFit/>
          </a:bodyPr>
          <a:lstStyle/>
          <a:p>
            <a:r>
              <a:rPr lang="en-US" dirty="0">
                <a:latin typeface="Cambria" panose="02040503050406030204" pitchFamily="18" charset="0"/>
              </a:rPr>
              <a:t>Pose 5</a:t>
            </a:r>
            <a:endParaRPr lang="en-US" dirty="0"/>
          </a:p>
        </p:txBody>
      </p:sp>
    </p:spTree>
    <p:extLst>
      <p:ext uri="{BB962C8B-B14F-4D97-AF65-F5344CB8AC3E}">
        <p14:creationId xmlns:p14="http://schemas.microsoft.com/office/powerpoint/2010/main" val="3446482943"/>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Εικόνα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30134" y="6233020"/>
            <a:ext cx="790338" cy="526892"/>
          </a:xfrm>
          <a:prstGeom prst="rect">
            <a:avLst/>
          </a:prstGeom>
        </p:spPr>
      </p:pic>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Animation Compression</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3</a:t>
            </a:fld>
            <a:endParaRPr lang="en-US" dirty="0"/>
          </a:p>
        </p:txBody>
      </p:sp>
      <p:sp>
        <p:nvSpPr>
          <p:cNvPr id="14" name="TextBox 13"/>
          <p:cNvSpPr txBox="1"/>
          <p:nvPr/>
        </p:nvSpPr>
        <p:spPr>
          <a:xfrm>
            <a:off x="323528" y="1124744"/>
            <a:ext cx="8496944" cy="461665"/>
          </a:xfrm>
          <a:prstGeom prst="rect">
            <a:avLst/>
          </a:prstGeom>
          <a:solidFill>
            <a:schemeClr val="bg1">
              <a:lumMod val="95000"/>
            </a:schemeClr>
          </a:solidFill>
        </p:spPr>
        <p:txBody>
          <a:bodyPr wrap="square" rtlCol="0">
            <a:spAutoFit/>
          </a:bodyPr>
          <a:lstStyle/>
          <a:p>
            <a:pPr algn="just"/>
            <a:r>
              <a:rPr lang="en-US" sz="2400" dirty="0">
                <a:solidFill>
                  <a:schemeClr val="accent1"/>
                </a:solidFill>
                <a:latin typeface="Cambria" panose="02040503050406030204" pitchFamily="18" charset="0"/>
              </a:rPr>
              <a:t>[Problem]</a:t>
            </a:r>
            <a:r>
              <a:rPr lang="en-US" sz="2400" dirty="0">
                <a:latin typeface="Cambria" panose="02040503050406030204" pitchFamily="18" charset="0"/>
              </a:rPr>
              <a:t>:</a:t>
            </a:r>
            <a:r>
              <a:rPr lang="en-US" sz="2400" dirty="0">
                <a:solidFill>
                  <a:srgbClr val="00B0F0"/>
                </a:solidFill>
                <a:latin typeface="Cambria" panose="02040503050406030204" pitchFamily="18" charset="0"/>
              </a:rPr>
              <a:t> </a:t>
            </a:r>
            <a:r>
              <a:rPr lang="en-US" sz="2400" dirty="0">
                <a:solidFill>
                  <a:srgbClr val="000000"/>
                </a:solidFill>
                <a:latin typeface="Cambria" panose="02040503050406030204" pitchFamily="18" charset="0"/>
              </a:rPr>
              <a:t>The process of reducing the size of an animation file.</a:t>
            </a:r>
            <a:endParaRPr lang="en-US" sz="2400" dirty="0">
              <a:latin typeface="Cambria" panose="02040503050406030204" pitchFamily="18" charset="0"/>
            </a:endParaRPr>
          </a:p>
        </p:txBody>
      </p:sp>
      <p:sp>
        <p:nvSpPr>
          <p:cNvPr id="10" name="TextBox 9"/>
          <p:cNvSpPr txBox="1"/>
          <p:nvPr/>
        </p:nvSpPr>
        <p:spPr>
          <a:xfrm>
            <a:off x="323528" y="3645024"/>
            <a:ext cx="8496944" cy="461665"/>
          </a:xfrm>
          <a:prstGeom prst="rect">
            <a:avLst/>
          </a:prstGeom>
          <a:solidFill>
            <a:schemeClr val="bg1">
              <a:lumMod val="95000"/>
            </a:schemeClr>
          </a:solidFill>
        </p:spPr>
        <p:txBody>
          <a:bodyPr wrap="square" rtlCol="0">
            <a:spAutoFit/>
          </a:bodyPr>
          <a:lstStyle/>
          <a:p>
            <a:pPr algn="just"/>
            <a:r>
              <a:rPr lang="en-US" sz="2400" dirty="0">
                <a:solidFill>
                  <a:schemeClr val="accent3"/>
                </a:solidFill>
                <a:latin typeface="Cambria" panose="02040503050406030204" pitchFamily="18" charset="0"/>
              </a:rPr>
              <a:t>[Solution]</a:t>
            </a:r>
            <a:r>
              <a:rPr lang="en-US" sz="2400" dirty="0">
                <a:solidFill>
                  <a:srgbClr val="000000"/>
                </a:solidFill>
                <a:latin typeface="Cambria" panose="02040503050406030204" pitchFamily="18" charset="0"/>
              </a:rPr>
              <a:t>: Perform </a:t>
            </a:r>
            <a:r>
              <a:rPr lang="en-US" sz="2400" i="1" dirty="0">
                <a:solidFill>
                  <a:srgbClr val="000000"/>
                </a:solidFill>
                <a:latin typeface="Cambria" panose="02040503050406030204" pitchFamily="18" charset="0"/>
              </a:rPr>
              <a:t>weighted</a:t>
            </a:r>
            <a:r>
              <a:rPr lang="en-US" sz="2400" dirty="0">
                <a:solidFill>
                  <a:srgbClr val="000000"/>
                </a:solidFill>
                <a:latin typeface="Cambria" panose="02040503050406030204" pitchFamily="18" charset="0"/>
              </a:rPr>
              <a:t> </a:t>
            </a:r>
            <a:r>
              <a:rPr lang="en-US" sz="2400" i="1" dirty="0">
                <a:solidFill>
                  <a:srgbClr val="000000"/>
                </a:solidFill>
                <a:latin typeface="Cambria" panose="02040503050406030204" pitchFamily="18" charset="0"/>
              </a:rPr>
              <a:t>skinning transformations.</a:t>
            </a:r>
            <a:endParaRPr lang="en-US" sz="2400" dirty="0">
              <a:latin typeface="Cambria" panose="02040503050406030204" pitchFamily="18" charset="0"/>
            </a:endParaRPr>
          </a:p>
        </p:txBody>
      </p:sp>
      <p:pic>
        <p:nvPicPr>
          <p:cNvPr id="5" name="Εικόνα 4"/>
          <p:cNvPicPr>
            <a:picLocks noChangeAspect="1"/>
          </p:cNvPicPr>
          <p:nvPr/>
        </p:nvPicPr>
        <p:blipFill rotWithShape="1">
          <a:blip r:embed="rId4" cstate="print">
            <a:extLst>
              <a:ext uri="{28A0092B-C50C-407E-A947-70E740481C1C}">
                <a14:useLocalDpi xmlns:a14="http://schemas.microsoft.com/office/drawing/2010/main" val="0"/>
              </a:ext>
            </a:extLst>
          </a:blip>
          <a:srcRect l="30000" t="11371" r="15000" b="13333"/>
          <a:stretch/>
        </p:blipFill>
        <p:spPr>
          <a:xfrm>
            <a:off x="323528" y="1556792"/>
            <a:ext cx="1584176" cy="1626568"/>
          </a:xfrm>
          <a:prstGeom prst="rect">
            <a:avLst/>
          </a:prstGeom>
        </p:spPr>
      </p:pic>
      <p:pic>
        <p:nvPicPr>
          <p:cNvPr id="7" name="Εικόνα 6"/>
          <p:cNvPicPr>
            <a:picLocks noChangeAspect="1"/>
          </p:cNvPicPr>
          <p:nvPr/>
        </p:nvPicPr>
        <p:blipFill rotWithShape="1">
          <a:blip r:embed="rId5" cstate="print">
            <a:extLst>
              <a:ext uri="{28A0092B-C50C-407E-A947-70E740481C1C}">
                <a14:useLocalDpi xmlns:a14="http://schemas.microsoft.com/office/drawing/2010/main" val="0"/>
              </a:ext>
            </a:extLst>
          </a:blip>
          <a:srcRect l="27070" t="12941" r="16329" b="12941"/>
          <a:stretch/>
        </p:blipFill>
        <p:spPr>
          <a:xfrm>
            <a:off x="2051720" y="1556792"/>
            <a:ext cx="1656184" cy="1626568"/>
          </a:xfrm>
          <a:prstGeom prst="rect">
            <a:avLst/>
          </a:prstGeom>
        </p:spPr>
      </p:pic>
      <p:pic>
        <p:nvPicPr>
          <p:cNvPr id="13" name="Εικόνα 12"/>
          <p:cNvPicPr>
            <a:picLocks noChangeAspect="1"/>
          </p:cNvPicPr>
          <p:nvPr/>
        </p:nvPicPr>
        <p:blipFill rotWithShape="1">
          <a:blip r:embed="rId6" cstate="print">
            <a:extLst>
              <a:ext uri="{28A0092B-C50C-407E-A947-70E740481C1C}">
                <a14:useLocalDpi xmlns:a14="http://schemas.microsoft.com/office/drawing/2010/main" val="0"/>
              </a:ext>
            </a:extLst>
          </a:blip>
          <a:srcRect l="25723" t="16222" r="17677" b="9660"/>
          <a:stretch/>
        </p:blipFill>
        <p:spPr>
          <a:xfrm>
            <a:off x="3851920" y="1556792"/>
            <a:ext cx="1656184" cy="1626568"/>
          </a:xfrm>
          <a:prstGeom prst="rect">
            <a:avLst/>
          </a:prstGeom>
        </p:spPr>
      </p:pic>
      <p:pic>
        <p:nvPicPr>
          <p:cNvPr id="15" name="Εικόνα 14"/>
          <p:cNvPicPr>
            <a:picLocks noChangeAspect="1"/>
          </p:cNvPicPr>
          <p:nvPr/>
        </p:nvPicPr>
        <p:blipFill rotWithShape="1">
          <a:blip r:embed="rId7" cstate="print">
            <a:extLst>
              <a:ext uri="{28A0092B-C50C-407E-A947-70E740481C1C}">
                <a14:useLocalDpi xmlns:a14="http://schemas.microsoft.com/office/drawing/2010/main" val="0"/>
              </a:ext>
            </a:extLst>
          </a:blip>
          <a:srcRect l="22147" t="28581" r="16330" b="4845"/>
          <a:stretch/>
        </p:blipFill>
        <p:spPr>
          <a:xfrm>
            <a:off x="5652120" y="1815207"/>
            <a:ext cx="1800200" cy="1460989"/>
          </a:xfrm>
          <a:prstGeom prst="rect">
            <a:avLst/>
          </a:prstGeom>
        </p:spPr>
      </p:pic>
      <p:pic>
        <p:nvPicPr>
          <p:cNvPr id="16" name="Εικόνα 15"/>
          <p:cNvPicPr>
            <a:picLocks noChangeAspect="1"/>
          </p:cNvPicPr>
          <p:nvPr/>
        </p:nvPicPr>
        <p:blipFill rotWithShape="1">
          <a:blip r:embed="rId8" cstate="print">
            <a:extLst>
              <a:ext uri="{28A0092B-C50C-407E-A947-70E740481C1C}">
                <a14:useLocalDpi xmlns:a14="http://schemas.microsoft.com/office/drawing/2010/main" val="0"/>
              </a:ext>
            </a:extLst>
          </a:blip>
          <a:srcRect l="27070" t="39972" r="20038"/>
          <a:stretch/>
        </p:blipFill>
        <p:spPr>
          <a:xfrm>
            <a:off x="7596336" y="2103238"/>
            <a:ext cx="1547664" cy="1317341"/>
          </a:xfrm>
          <a:prstGeom prst="rect">
            <a:avLst/>
          </a:prstGeom>
        </p:spPr>
      </p:pic>
      <p:pic>
        <p:nvPicPr>
          <p:cNvPr id="18" name="Εικόνα 17"/>
          <p:cNvPicPr>
            <a:picLocks noChangeAspect="1"/>
          </p:cNvPicPr>
          <p:nvPr/>
        </p:nvPicPr>
        <p:blipFill rotWithShape="1">
          <a:blip r:embed="rId4" cstate="print">
            <a:extLst>
              <a:ext uri="{28A0092B-C50C-407E-A947-70E740481C1C}">
                <a14:useLocalDpi xmlns:a14="http://schemas.microsoft.com/office/drawing/2010/main" val="0"/>
              </a:ext>
            </a:extLst>
          </a:blip>
          <a:srcRect l="30000" t="11371" r="15000" b="13333"/>
          <a:stretch/>
        </p:blipFill>
        <p:spPr>
          <a:xfrm>
            <a:off x="2308176" y="4310837"/>
            <a:ext cx="1584176" cy="1626568"/>
          </a:xfrm>
          <a:prstGeom prst="rect">
            <a:avLst/>
          </a:prstGeom>
        </p:spPr>
      </p:pic>
      <p:sp>
        <p:nvSpPr>
          <p:cNvPr id="21" name="Ορθογώνιο 20"/>
          <p:cNvSpPr/>
          <p:nvPr/>
        </p:nvSpPr>
        <p:spPr>
          <a:xfrm>
            <a:off x="2426511" y="5875053"/>
            <a:ext cx="1151918" cy="646331"/>
          </a:xfrm>
          <a:prstGeom prst="rect">
            <a:avLst/>
          </a:prstGeom>
        </p:spPr>
        <p:txBody>
          <a:bodyPr wrap="none">
            <a:spAutoFit/>
          </a:bodyPr>
          <a:lstStyle/>
          <a:p>
            <a:pPr algn="ctr"/>
            <a:r>
              <a:rPr lang="en-US" dirty="0">
                <a:solidFill>
                  <a:srgbClr val="FFC000"/>
                </a:solidFill>
                <a:latin typeface="Cambria" panose="02040503050406030204" pitchFamily="18" charset="0"/>
              </a:rPr>
              <a:t>Rest-pose</a:t>
            </a:r>
          </a:p>
          <a:p>
            <a:pPr algn="ctr"/>
            <a:r>
              <a:rPr lang="en-US" dirty="0">
                <a:solidFill>
                  <a:srgbClr val="FFC000"/>
                </a:solidFill>
                <a:latin typeface="Cambria" panose="02040503050406030204" pitchFamily="18" charset="0"/>
              </a:rPr>
              <a:t>(fixed)</a:t>
            </a:r>
            <a:endParaRPr lang="en-US" dirty="0">
              <a:solidFill>
                <a:srgbClr val="FFC000"/>
              </a:solidFill>
            </a:endParaRPr>
          </a:p>
        </p:txBody>
      </p:sp>
      <p:pic>
        <p:nvPicPr>
          <p:cNvPr id="22" name="Εικόνα 21"/>
          <p:cNvPicPr>
            <a:picLocks noChangeAspect="1"/>
          </p:cNvPicPr>
          <p:nvPr/>
        </p:nvPicPr>
        <p:blipFill>
          <a:blip r:embed="rId9"/>
          <a:stretch>
            <a:fillRect/>
          </a:stretch>
        </p:blipFill>
        <p:spPr>
          <a:xfrm>
            <a:off x="4067548" y="4365104"/>
            <a:ext cx="1595918" cy="1544602"/>
          </a:xfrm>
          <a:prstGeom prst="rect">
            <a:avLst/>
          </a:prstGeom>
        </p:spPr>
      </p:pic>
      <p:sp>
        <p:nvSpPr>
          <p:cNvPr id="25" name="Ορθογώνιο 24"/>
          <p:cNvSpPr/>
          <p:nvPr/>
        </p:nvSpPr>
        <p:spPr>
          <a:xfrm>
            <a:off x="4054307" y="5875053"/>
            <a:ext cx="1494576" cy="646331"/>
          </a:xfrm>
          <a:prstGeom prst="rect">
            <a:avLst/>
          </a:prstGeom>
        </p:spPr>
        <p:txBody>
          <a:bodyPr wrap="none">
            <a:spAutoFit/>
          </a:bodyPr>
          <a:lstStyle/>
          <a:p>
            <a:pPr algn="ctr"/>
            <a:r>
              <a:rPr lang="en-US" dirty="0">
                <a:solidFill>
                  <a:srgbClr val="FFC000"/>
                </a:solidFill>
                <a:latin typeface="Cambria" panose="02040503050406030204" pitchFamily="18" charset="0"/>
              </a:rPr>
              <a:t>Bone weights</a:t>
            </a:r>
          </a:p>
          <a:p>
            <a:pPr algn="ctr"/>
            <a:r>
              <a:rPr lang="en-US" dirty="0">
                <a:solidFill>
                  <a:srgbClr val="FFC000"/>
                </a:solidFill>
                <a:latin typeface="Cambria" panose="02040503050406030204" pitchFamily="18" charset="0"/>
              </a:rPr>
              <a:t>(fixed)</a:t>
            </a:r>
            <a:endParaRPr lang="en-US" dirty="0">
              <a:solidFill>
                <a:srgbClr val="FFC000"/>
              </a:solidFill>
            </a:endParaRPr>
          </a:p>
        </p:txBody>
      </p:sp>
      <p:sp>
        <p:nvSpPr>
          <p:cNvPr id="27" name="Ορθογώνιο 26"/>
          <p:cNvSpPr/>
          <p:nvPr/>
        </p:nvSpPr>
        <p:spPr>
          <a:xfrm>
            <a:off x="537166" y="3128809"/>
            <a:ext cx="824778" cy="369332"/>
          </a:xfrm>
          <a:prstGeom prst="rect">
            <a:avLst/>
          </a:prstGeom>
        </p:spPr>
        <p:txBody>
          <a:bodyPr wrap="none">
            <a:spAutoFit/>
          </a:bodyPr>
          <a:lstStyle/>
          <a:p>
            <a:r>
              <a:rPr lang="en-US" dirty="0">
                <a:latin typeface="Cambria" panose="02040503050406030204" pitchFamily="18" charset="0"/>
              </a:rPr>
              <a:t>Pose 1</a:t>
            </a:r>
            <a:endParaRPr lang="en-US" dirty="0"/>
          </a:p>
        </p:txBody>
      </p:sp>
      <p:sp>
        <p:nvSpPr>
          <p:cNvPr id="28" name="Ορθογώνιο 27"/>
          <p:cNvSpPr/>
          <p:nvPr/>
        </p:nvSpPr>
        <p:spPr>
          <a:xfrm>
            <a:off x="2467423" y="3128809"/>
            <a:ext cx="824778" cy="369332"/>
          </a:xfrm>
          <a:prstGeom prst="rect">
            <a:avLst/>
          </a:prstGeom>
        </p:spPr>
        <p:txBody>
          <a:bodyPr wrap="none">
            <a:spAutoFit/>
          </a:bodyPr>
          <a:lstStyle/>
          <a:p>
            <a:r>
              <a:rPr lang="en-US" dirty="0">
                <a:latin typeface="Cambria" panose="02040503050406030204" pitchFamily="18" charset="0"/>
              </a:rPr>
              <a:t>Pose 2</a:t>
            </a:r>
            <a:endParaRPr lang="en-US" dirty="0"/>
          </a:p>
        </p:txBody>
      </p:sp>
      <p:sp>
        <p:nvSpPr>
          <p:cNvPr id="29" name="Ορθογώνιο 28"/>
          <p:cNvSpPr/>
          <p:nvPr/>
        </p:nvSpPr>
        <p:spPr>
          <a:xfrm>
            <a:off x="4159611" y="3128809"/>
            <a:ext cx="824778" cy="369332"/>
          </a:xfrm>
          <a:prstGeom prst="rect">
            <a:avLst/>
          </a:prstGeom>
        </p:spPr>
        <p:txBody>
          <a:bodyPr wrap="none">
            <a:spAutoFit/>
          </a:bodyPr>
          <a:lstStyle/>
          <a:p>
            <a:r>
              <a:rPr lang="en-US" dirty="0">
                <a:latin typeface="Cambria" panose="02040503050406030204" pitchFamily="18" charset="0"/>
              </a:rPr>
              <a:t>Pose 3</a:t>
            </a:r>
            <a:endParaRPr lang="en-US" dirty="0"/>
          </a:p>
        </p:txBody>
      </p:sp>
      <p:sp>
        <p:nvSpPr>
          <p:cNvPr id="30" name="Ορθογώνιο 29"/>
          <p:cNvSpPr/>
          <p:nvPr/>
        </p:nvSpPr>
        <p:spPr>
          <a:xfrm>
            <a:off x="6139831" y="3128809"/>
            <a:ext cx="824778" cy="369332"/>
          </a:xfrm>
          <a:prstGeom prst="rect">
            <a:avLst/>
          </a:prstGeom>
        </p:spPr>
        <p:txBody>
          <a:bodyPr wrap="none">
            <a:spAutoFit/>
          </a:bodyPr>
          <a:lstStyle/>
          <a:p>
            <a:r>
              <a:rPr lang="en-US" dirty="0">
                <a:latin typeface="Cambria" panose="02040503050406030204" pitchFamily="18" charset="0"/>
              </a:rPr>
              <a:t>Pose 4</a:t>
            </a:r>
            <a:endParaRPr lang="en-US" dirty="0"/>
          </a:p>
        </p:txBody>
      </p:sp>
      <p:sp>
        <p:nvSpPr>
          <p:cNvPr id="31" name="Ορθογώνιο 30"/>
          <p:cNvSpPr/>
          <p:nvPr/>
        </p:nvSpPr>
        <p:spPr>
          <a:xfrm>
            <a:off x="7957779" y="3128809"/>
            <a:ext cx="824778" cy="369332"/>
          </a:xfrm>
          <a:prstGeom prst="rect">
            <a:avLst/>
          </a:prstGeom>
        </p:spPr>
        <p:txBody>
          <a:bodyPr wrap="none">
            <a:spAutoFit/>
          </a:bodyPr>
          <a:lstStyle/>
          <a:p>
            <a:r>
              <a:rPr lang="en-US" dirty="0">
                <a:latin typeface="Cambria" panose="02040503050406030204" pitchFamily="18" charset="0"/>
              </a:rPr>
              <a:t>Pose 5</a:t>
            </a:r>
            <a:endParaRPr lang="en-US" dirty="0"/>
          </a:p>
        </p:txBody>
      </p:sp>
      <p:pic>
        <p:nvPicPr>
          <p:cNvPr id="33" name="Εικόνα 32"/>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508827" y="5443252"/>
            <a:ext cx="78227" cy="77338"/>
          </a:xfrm>
          <a:prstGeom prst="rect">
            <a:avLst/>
          </a:prstGeom>
          <a:effectLst/>
        </p:spPr>
      </p:pic>
      <p:pic>
        <p:nvPicPr>
          <p:cNvPr id="34" name="Εικόνα 33"/>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534963" y="5639331"/>
            <a:ext cx="78227" cy="77338"/>
          </a:xfrm>
          <a:prstGeom prst="rect">
            <a:avLst/>
          </a:prstGeom>
          <a:effectLst/>
        </p:spPr>
      </p:pic>
      <p:pic>
        <p:nvPicPr>
          <p:cNvPr id="35" name="Εικόνα 34"/>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634507" y="5401911"/>
            <a:ext cx="78227" cy="77338"/>
          </a:xfrm>
          <a:prstGeom prst="rect">
            <a:avLst/>
          </a:prstGeom>
          <a:effectLst/>
        </p:spPr>
      </p:pic>
      <p:pic>
        <p:nvPicPr>
          <p:cNvPr id="36" name="Εικόνα 35"/>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661227" y="5595652"/>
            <a:ext cx="78227" cy="77338"/>
          </a:xfrm>
          <a:prstGeom prst="rect">
            <a:avLst/>
          </a:prstGeom>
          <a:effectLst/>
        </p:spPr>
      </p:pic>
      <p:pic>
        <p:nvPicPr>
          <p:cNvPr id="37" name="Εικόνα 36"/>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041404" y="5760953"/>
            <a:ext cx="78227" cy="77338"/>
          </a:xfrm>
          <a:prstGeom prst="rect">
            <a:avLst/>
          </a:prstGeom>
          <a:effectLst/>
        </p:spPr>
      </p:pic>
      <p:pic>
        <p:nvPicPr>
          <p:cNvPr id="38" name="Εικόνα 37"/>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041405" y="5578407"/>
            <a:ext cx="78227" cy="77338"/>
          </a:xfrm>
          <a:prstGeom prst="rect">
            <a:avLst/>
          </a:prstGeom>
          <a:effectLst/>
        </p:spPr>
      </p:pic>
      <p:pic>
        <p:nvPicPr>
          <p:cNvPr id="40" name="Εικόνα 39"/>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409282" y="5226037"/>
            <a:ext cx="78227" cy="77338"/>
          </a:xfrm>
          <a:prstGeom prst="rect">
            <a:avLst/>
          </a:prstGeom>
          <a:effectLst/>
        </p:spPr>
      </p:pic>
      <p:pic>
        <p:nvPicPr>
          <p:cNvPr id="41" name="Εικόνα 40"/>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409282" y="5035950"/>
            <a:ext cx="78227" cy="77338"/>
          </a:xfrm>
          <a:prstGeom prst="rect">
            <a:avLst/>
          </a:prstGeom>
          <a:effectLst/>
        </p:spPr>
      </p:pic>
      <p:pic>
        <p:nvPicPr>
          <p:cNvPr id="43" name="Εικόνα 42"/>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561682" y="5188350"/>
            <a:ext cx="78227" cy="77338"/>
          </a:xfrm>
          <a:prstGeom prst="rect">
            <a:avLst/>
          </a:prstGeom>
          <a:effectLst/>
        </p:spPr>
      </p:pic>
      <p:pic>
        <p:nvPicPr>
          <p:cNvPr id="44" name="Εικόνα 43"/>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447329" y="4905968"/>
            <a:ext cx="78227" cy="77338"/>
          </a:xfrm>
          <a:prstGeom prst="rect">
            <a:avLst/>
          </a:prstGeom>
          <a:effectLst/>
        </p:spPr>
      </p:pic>
      <p:pic>
        <p:nvPicPr>
          <p:cNvPr id="45" name="Εικόνα 44"/>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597147" y="4529383"/>
            <a:ext cx="78227" cy="77338"/>
          </a:xfrm>
          <a:prstGeom prst="rect">
            <a:avLst/>
          </a:prstGeom>
          <a:effectLst/>
        </p:spPr>
      </p:pic>
      <p:pic>
        <p:nvPicPr>
          <p:cNvPr id="46" name="Εικόνα 45"/>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401445" y="4658724"/>
            <a:ext cx="78227" cy="77338"/>
          </a:xfrm>
          <a:prstGeom prst="rect">
            <a:avLst/>
          </a:prstGeom>
          <a:effectLst/>
        </p:spPr>
      </p:pic>
      <p:pic>
        <p:nvPicPr>
          <p:cNvPr id="47" name="Εικόνα 46"/>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341056" y="4501901"/>
            <a:ext cx="78227" cy="77338"/>
          </a:xfrm>
          <a:prstGeom prst="rect">
            <a:avLst/>
          </a:prstGeom>
          <a:effectLst/>
        </p:spPr>
      </p:pic>
      <p:pic>
        <p:nvPicPr>
          <p:cNvPr id="48" name="Εικόνα 47"/>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208470" y="4755197"/>
            <a:ext cx="78227" cy="77338"/>
          </a:xfrm>
          <a:prstGeom prst="rect">
            <a:avLst/>
          </a:prstGeom>
          <a:effectLst/>
        </p:spPr>
      </p:pic>
      <p:pic>
        <p:nvPicPr>
          <p:cNvPr id="49" name="Εικόνα 48"/>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061151" y="5354827"/>
            <a:ext cx="78227" cy="77338"/>
          </a:xfrm>
          <a:prstGeom prst="rect">
            <a:avLst/>
          </a:prstGeom>
          <a:effectLst/>
        </p:spPr>
      </p:pic>
      <p:pic>
        <p:nvPicPr>
          <p:cNvPr id="50" name="Εικόνα 49"/>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145602" y="5711452"/>
            <a:ext cx="78227" cy="77338"/>
          </a:xfrm>
          <a:prstGeom prst="rect">
            <a:avLst/>
          </a:prstGeom>
          <a:effectLst/>
        </p:spPr>
      </p:pic>
      <p:pic>
        <p:nvPicPr>
          <p:cNvPr id="51" name="Εικόνα 50"/>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138748" y="5559952"/>
            <a:ext cx="78227" cy="77338"/>
          </a:xfrm>
          <a:prstGeom prst="rect">
            <a:avLst/>
          </a:prstGeom>
          <a:effectLst/>
        </p:spPr>
      </p:pic>
      <p:pic>
        <p:nvPicPr>
          <p:cNvPr id="52" name="Εικόνα 51"/>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165350" y="5365245"/>
            <a:ext cx="78227" cy="77338"/>
          </a:xfrm>
          <a:prstGeom prst="rect">
            <a:avLst/>
          </a:prstGeom>
          <a:effectLst/>
        </p:spPr>
      </p:pic>
      <p:pic>
        <p:nvPicPr>
          <p:cNvPr id="53" name="Εικόνα 52"/>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162846" y="5188350"/>
            <a:ext cx="78227" cy="77338"/>
          </a:xfrm>
          <a:prstGeom prst="rect">
            <a:avLst/>
          </a:prstGeom>
          <a:effectLst/>
        </p:spPr>
      </p:pic>
      <p:pic>
        <p:nvPicPr>
          <p:cNvPr id="54" name="Εικόνα 53"/>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195373" y="5035701"/>
            <a:ext cx="78227" cy="77338"/>
          </a:xfrm>
          <a:prstGeom prst="rect">
            <a:avLst/>
          </a:prstGeom>
          <a:effectLst/>
        </p:spPr>
      </p:pic>
      <p:pic>
        <p:nvPicPr>
          <p:cNvPr id="55" name="Εικόνα 54"/>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869494" y="5089346"/>
            <a:ext cx="78227" cy="77338"/>
          </a:xfrm>
          <a:prstGeom prst="rect">
            <a:avLst/>
          </a:prstGeom>
          <a:effectLst/>
        </p:spPr>
      </p:pic>
      <p:pic>
        <p:nvPicPr>
          <p:cNvPr id="56" name="Εικόνα 55"/>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759255" y="5146541"/>
            <a:ext cx="78227" cy="77338"/>
          </a:xfrm>
          <a:prstGeom prst="rect">
            <a:avLst/>
          </a:prstGeom>
          <a:effectLst/>
        </p:spPr>
      </p:pic>
      <p:pic>
        <p:nvPicPr>
          <p:cNvPr id="57" name="Εικόνα 56"/>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634507" y="4997728"/>
            <a:ext cx="78227" cy="77338"/>
          </a:xfrm>
          <a:prstGeom prst="rect">
            <a:avLst/>
          </a:prstGeom>
          <a:effectLst/>
        </p:spPr>
      </p:pic>
      <p:pic>
        <p:nvPicPr>
          <p:cNvPr id="58" name="Εικόνα 57"/>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2832138" y="4946201"/>
            <a:ext cx="78227" cy="77338"/>
          </a:xfrm>
          <a:prstGeom prst="rect">
            <a:avLst/>
          </a:prstGeom>
          <a:effectLst/>
        </p:spPr>
      </p:pic>
      <p:pic>
        <p:nvPicPr>
          <p:cNvPr id="59" name="Εικόνα 58"/>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3086775" y="4915751"/>
            <a:ext cx="78227" cy="77338"/>
          </a:xfrm>
          <a:prstGeom prst="rect">
            <a:avLst/>
          </a:prstGeom>
          <a:effectLst/>
        </p:spPr>
      </p:pic>
      <p:pic>
        <p:nvPicPr>
          <p:cNvPr id="61" name="Εικόνα 60"/>
          <p:cNvPicPr>
            <a:picLocks noChangeAspect="1"/>
          </p:cNvPicPr>
          <p:nvPr/>
        </p:nvPicPr>
        <p:blipFill rotWithShape="1">
          <a:blip r:embed="rId6" cstate="print">
            <a:extLst>
              <a:ext uri="{28A0092B-C50C-407E-A947-70E740481C1C}">
                <a14:useLocalDpi xmlns:a14="http://schemas.microsoft.com/office/drawing/2010/main" val="0"/>
              </a:ext>
            </a:extLst>
          </a:blip>
          <a:srcRect l="25723" t="16222" r="17677" b="9660"/>
          <a:stretch/>
        </p:blipFill>
        <p:spPr>
          <a:xfrm>
            <a:off x="251520" y="4221088"/>
            <a:ext cx="1656184" cy="1626568"/>
          </a:xfrm>
          <a:prstGeom prst="rect">
            <a:avLst/>
          </a:prstGeom>
        </p:spPr>
      </p:pic>
      <p:sp>
        <p:nvSpPr>
          <p:cNvPr id="62" name="Ορθογώνιο 61"/>
          <p:cNvSpPr/>
          <p:nvPr/>
        </p:nvSpPr>
        <p:spPr>
          <a:xfrm>
            <a:off x="498830" y="5915421"/>
            <a:ext cx="1170513" cy="369332"/>
          </a:xfrm>
          <a:prstGeom prst="rect">
            <a:avLst/>
          </a:prstGeom>
        </p:spPr>
        <p:txBody>
          <a:bodyPr wrap="none">
            <a:spAutoFit/>
          </a:bodyPr>
          <a:lstStyle/>
          <a:p>
            <a:r>
              <a:rPr lang="en-US" dirty="0">
                <a:latin typeface="Cambria" panose="02040503050406030204" pitchFamily="18" charset="0"/>
              </a:rPr>
              <a:t>Each pose</a:t>
            </a:r>
            <a:endParaRPr lang="en-US" dirty="0"/>
          </a:p>
        </p:txBody>
      </p:sp>
      <p:sp>
        <p:nvSpPr>
          <p:cNvPr id="63" name="Ίσον 62"/>
          <p:cNvSpPr/>
          <p:nvPr/>
        </p:nvSpPr>
        <p:spPr>
          <a:xfrm>
            <a:off x="1866877" y="4977394"/>
            <a:ext cx="288032" cy="257028"/>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0" name="Εικόνα 89"/>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3600000">
            <a:off x="1345440" y="4646614"/>
            <a:ext cx="78227" cy="77338"/>
          </a:xfrm>
          <a:prstGeom prst="rect">
            <a:avLst/>
          </a:prstGeom>
          <a:effectLst/>
        </p:spPr>
      </p:pic>
      <p:cxnSp>
        <p:nvCxnSpPr>
          <p:cNvPr id="93" name="Καμπύλη γραμμή σύνδεσης 92"/>
          <p:cNvCxnSpPr>
            <a:stCxn id="47" idx="0"/>
            <a:endCxn id="90" idx="1"/>
          </p:cNvCxnSpPr>
          <p:nvPr/>
        </p:nvCxnSpPr>
        <p:spPr>
          <a:xfrm rot="16200000" flipH="1" flipV="1">
            <a:off x="2305386" y="3563727"/>
            <a:ext cx="147294" cy="2028072"/>
          </a:xfrm>
          <a:prstGeom prst="curvedConnector3">
            <a:avLst>
              <a:gd name="adj1" fmla="val -156704"/>
            </a:avLst>
          </a:prstGeom>
          <a:ln>
            <a:tailEnd type="triangle"/>
          </a:ln>
        </p:spPr>
        <p:style>
          <a:lnRef idx="1">
            <a:schemeClr val="accent5"/>
          </a:lnRef>
          <a:fillRef idx="0">
            <a:schemeClr val="accent5"/>
          </a:fillRef>
          <a:effectRef idx="0">
            <a:schemeClr val="accent5"/>
          </a:effectRef>
          <a:fontRef idx="minor">
            <a:schemeClr val="tx1"/>
          </a:fontRef>
        </p:style>
      </p:cxnSp>
      <p:sp>
        <p:nvSpPr>
          <p:cNvPr id="100" name="Συν 99"/>
          <p:cNvSpPr/>
          <p:nvPr/>
        </p:nvSpPr>
        <p:spPr>
          <a:xfrm rot="2700000">
            <a:off x="3692634" y="4954245"/>
            <a:ext cx="307942" cy="28803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Ορθογώνιο 101"/>
          <p:cNvSpPr/>
          <p:nvPr/>
        </p:nvSpPr>
        <p:spPr>
          <a:xfrm>
            <a:off x="5696078" y="5875053"/>
            <a:ext cx="2332306" cy="646331"/>
          </a:xfrm>
          <a:prstGeom prst="rect">
            <a:avLst/>
          </a:prstGeom>
        </p:spPr>
        <p:txBody>
          <a:bodyPr wrap="none">
            <a:spAutoFit/>
          </a:bodyPr>
          <a:lstStyle/>
          <a:p>
            <a:pPr algn="ctr"/>
            <a:r>
              <a:rPr lang="en-US" dirty="0">
                <a:solidFill>
                  <a:schemeClr val="accent3"/>
                </a:solidFill>
                <a:latin typeface="Cambria" panose="02040503050406030204" pitchFamily="18" charset="0"/>
              </a:rPr>
              <a:t>Bone transformations</a:t>
            </a:r>
          </a:p>
          <a:p>
            <a:pPr algn="ctr"/>
            <a:r>
              <a:rPr lang="en-US" dirty="0">
                <a:solidFill>
                  <a:schemeClr val="accent3"/>
                </a:solidFill>
                <a:latin typeface="Cambria" panose="02040503050406030204" pitchFamily="18" charset="0"/>
              </a:rPr>
              <a:t>(per pose)</a:t>
            </a:r>
            <a:endParaRPr lang="en-US" dirty="0">
              <a:solidFill>
                <a:schemeClr val="accent3"/>
              </a:solidFill>
            </a:endParaRPr>
          </a:p>
        </p:txBody>
      </p:sp>
      <p:pic>
        <p:nvPicPr>
          <p:cNvPr id="103" name="Εικόνα 102"/>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20700000">
            <a:off x="1094745" y="5685773"/>
            <a:ext cx="78227" cy="77338"/>
          </a:xfrm>
          <a:prstGeom prst="rect">
            <a:avLst/>
          </a:prstGeom>
          <a:effectLst/>
        </p:spPr>
      </p:pic>
      <p:cxnSp>
        <p:nvCxnSpPr>
          <p:cNvPr id="104" name="Καμπύλη γραμμή σύνδεσης 103"/>
          <p:cNvCxnSpPr>
            <a:stCxn id="37" idx="0"/>
            <a:endCxn id="103" idx="0"/>
          </p:cNvCxnSpPr>
          <p:nvPr/>
        </p:nvCxnSpPr>
        <p:spPr>
          <a:xfrm rot="16200000" flipV="1">
            <a:off x="2070595" y="4740346"/>
            <a:ext cx="76078" cy="1969566"/>
          </a:xfrm>
          <a:prstGeom prst="curvedConnector3">
            <a:avLst>
              <a:gd name="adj1" fmla="val 402212"/>
            </a:avLst>
          </a:prstGeom>
          <a:ln>
            <a:tailEnd type="triangle"/>
          </a:ln>
        </p:spPr>
        <p:style>
          <a:lnRef idx="1">
            <a:schemeClr val="accent5"/>
          </a:lnRef>
          <a:fillRef idx="0">
            <a:schemeClr val="accent5"/>
          </a:fillRef>
          <a:effectRef idx="0">
            <a:schemeClr val="accent5"/>
          </a:effectRef>
          <a:fontRef idx="minor">
            <a:schemeClr val="tx1"/>
          </a:fontRef>
        </p:style>
      </p:cxnSp>
      <p:pic>
        <p:nvPicPr>
          <p:cNvPr id="123" name="Εικόνα 122"/>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169127">
            <a:off x="6608504" y="5017276"/>
            <a:ext cx="296828" cy="293455"/>
          </a:xfrm>
          <a:prstGeom prst="rect">
            <a:avLst/>
          </a:prstGeom>
          <a:effectLst/>
        </p:spPr>
      </p:pic>
      <p:pic>
        <p:nvPicPr>
          <p:cNvPr id="133" name="Εικόνα 132"/>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a:off x="6689237" y="5439801"/>
            <a:ext cx="296828" cy="293455"/>
          </a:xfrm>
          <a:prstGeom prst="rect">
            <a:avLst/>
          </a:prstGeom>
          <a:effectLst/>
        </p:spPr>
      </p:pic>
      <p:pic>
        <p:nvPicPr>
          <p:cNvPr id="134" name="Εικόνα 133"/>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4500000">
            <a:off x="7117024" y="5144076"/>
            <a:ext cx="296828" cy="293455"/>
          </a:xfrm>
          <a:prstGeom prst="rect">
            <a:avLst/>
          </a:prstGeom>
          <a:effectLst/>
        </p:spPr>
      </p:pic>
      <p:pic>
        <p:nvPicPr>
          <p:cNvPr id="135" name="Εικόνα 134"/>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20700000">
            <a:off x="6897286" y="4689224"/>
            <a:ext cx="296828" cy="293455"/>
          </a:xfrm>
          <a:prstGeom prst="rect">
            <a:avLst/>
          </a:prstGeom>
          <a:effectLst/>
        </p:spPr>
      </p:pic>
      <p:pic>
        <p:nvPicPr>
          <p:cNvPr id="136" name="Εικόνα 135"/>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18900000">
            <a:off x="6474659" y="4670250"/>
            <a:ext cx="296828" cy="293455"/>
          </a:xfrm>
          <a:prstGeom prst="rect">
            <a:avLst/>
          </a:prstGeom>
          <a:effectLst/>
        </p:spPr>
      </p:pic>
      <p:pic>
        <p:nvPicPr>
          <p:cNvPr id="137" name="Εικόνα 136"/>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tretch>
            <a:fillRect/>
          </a:stretch>
        </p:blipFill>
        <p:spPr>
          <a:xfrm rot="5400000">
            <a:off x="6226498" y="5156502"/>
            <a:ext cx="296828" cy="293455"/>
          </a:xfrm>
          <a:prstGeom prst="rect">
            <a:avLst/>
          </a:prstGeom>
          <a:effectLst/>
        </p:spPr>
      </p:pic>
      <p:sp>
        <p:nvSpPr>
          <p:cNvPr id="142" name="Συν 141"/>
          <p:cNvSpPr/>
          <p:nvPr/>
        </p:nvSpPr>
        <p:spPr>
          <a:xfrm rot="2700000">
            <a:off x="5583034" y="4978519"/>
            <a:ext cx="307942" cy="28803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Tree>
    <p:extLst>
      <p:ext uri="{BB962C8B-B14F-4D97-AF65-F5344CB8AC3E}">
        <p14:creationId xmlns:p14="http://schemas.microsoft.com/office/powerpoint/2010/main" val="2174676789"/>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Εικόνα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30134" y="6233020"/>
            <a:ext cx="790338" cy="526892"/>
          </a:xfrm>
          <a:prstGeom prst="rect">
            <a:avLst/>
          </a:prstGeom>
        </p:spPr>
      </p:pic>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Skinning Mesh Animation Problem</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4</a:t>
            </a:fld>
            <a:endParaRPr lang="en-US" dirty="0"/>
          </a:p>
        </p:txBody>
      </p:sp>
      <p:sp>
        <p:nvSpPr>
          <p:cNvPr id="10" name="TextBox 9"/>
          <p:cNvSpPr txBox="1"/>
          <p:nvPr/>
        </p:nvSpPr>
        <p:spPr>
          <a:xfrm>
            <a:off x="251520" y="1074565"/>
            <a:ext cx="8496944" cy="461665"/>
          </a:xfrm>
          <a:prstGeom prst="rect">
            <a:avLst/>
          </a:prstGeom>
          <a:solidFill>
            <a:schemeClr val="bg1">
              <a:lumMod val="95000"/>
            </a:schemeClr>
          </a:solidFill>
        </p:spPr>
        <p:txBody>
          <a:bodyPr wrap="square" rtlCol="0">
            <a:spAutoFit/>
          </a:bodyPr>
          <a:lstStyle/>
          <a:p>
            <a:r>
              <a:rPr lang="en-US" sz="2400" dirty="0">
                <a:solidFill>
                  <a:schemeClr val="accent3"/>
                </a:solidFill>
                <a:latin typeface="Cambria" panose="02040503050406030204" pitchFamily="18" charset="0"/>
              </a:rPr>
              <a:t>[Iterative optimization of skinning parameters]</a:t>
            </a:r>
            <a:endParaRPr lang="en-US" sz="2400" dirty="0">
              <a:latin typeface="Cambria" panose="02040503050406030204" pitchFamily="18" charset="0"/>
            </a:endParaRPr>
          </a:p>
        </p:txBody>
      </p:sp>
      <p:pic>
        <p:nvPicPr>
          <p:cNvPr id="18" name="Εικόνα 17"/>
          <p:cNvPicPr>
            <a:picLocks noChangeAspect="1"/>
          </p:cNvPicPr>
          <p:nvPr/>
        </p:nvPicPr>
        <p:blipFill rotWithShape="1">
          <a:blip r:embed="rId4" cstate="print">
            <a:extLst>
              <a:ext uri="{28A0092B-C50C-407E-A947-70E740481C1C}">
                <a14:useLocalDpi xmlns:a14="http://schemas.microsoft.com/office/drawing/2010/main" val="0"/>
              </a:ext>
            </a:extLst>
          </a:blip>
          <a:srcRect l="30000" t="11371" r="15000" b="13333"/>
          <a:stretch/>
        </p:blipFill>
        <p:spPr>
          <a:xfrm>
            <a:off x="2480242" y="2008800"/>
            <a:ext cx="1584176" cy="1626568"/>
          </a:xfrm>
          <a:prstGeom prst="rect">
            <a:avLst/>
          </a:prstGeom>
        </p:spPr>
      </p:pic>
      <p:sp>
        <p:nvSpPr>
          <p:cNvPr id="21" name="Ορθογώνιο 20"/>
          <p:cNvSpPr/>
          <p:nvPr/>
        </p:nvSpPr>
        <p:spPr>
          <a:xfrm>
            <a:off x="2310038" y="3913973"/>
            <a:ext cx="1728999" cy="369332"/>
          </a:xfrm>
          <a:prstGeom prst="rect">
            <a:avLst/>
          </a:prstGeom>
        </p:spPr>
        <p:txBody>
          <a:bodyPr wrap="none">
            <a:spAutoFit/>
          </a:bodyPr>
          <a:lstStyle/>
          <a:p>
            <a:pPr algn="ctr"/>
            <a:r>
              <a:rPr lang="en-US" dirty="0">
                <a:solidFill>
                  <a:schemeClr val="accent3"/>
                </a:solidFill>
                <a:latin typeface="Cambria" panose="02040503050406030204" pitchFamily="18" charset="0"/>
              </a:rPr>
              <a:t>Rest-pose </a:t>
            </a:r>
            <a:r>
              <a:rPr lang="en-US" dirty="0">
                <a:latin typeface="Cambria" panose="02040503050406030204" pitchFamily="18" charset="0"/>
              </a:rPr>
              <a:t>(3,…)</a:t>
            </a:r>
          </a:p>
        </p:txBody>
      </p:sp>
      <p:pic>
        <p:nvPicPr>
          <p:cNvPr id="22" name="Εικόνα 21"/>
          <p:cNvPicPr>
            <a:picLocks noChangeAspect="1"/>
          </p:cNvPicPr>
          <p:nvPr/>
        </p:nvPicPr>
        <p:blipFill>
          <a:blip r:embed="rId5"/>
          <a:stretch>
            <a:fillRect/>
          </a:stretch>
        </p:blipFill>
        <p:spPr>
          <a:xfrm>
            <a:off x="4239614" y="2060848"/>
            <a:ext cx="1595918" cy="1544602"/>
          </a:xfrm>
          <a:prstGeom prst="rect">
            <a:avLst/>
          </a:prstGeom>
        </p:spPr>
      </p:pic>
      <p:sp>
        <p:nvSpPr>
          <p:cNvPr id="25" name="Ορθογώνιο 24"/>
          <p:cNvSpPr/>
          <p:nvPr/>
        </p:nvSpPr>
        <p:spPr>
          <a:xfrm>
            <a:off x="4196398" y="3913973"/>
            <a:ext cx="1554529" cy="369332"/>
          </a:xfrm>
          <a:prstGeom prst="rect">
            <a:avLst/>
          </a:prstGeom>
        </p:spPr>
        <p:txBody>
          <a:bodyPr wrap="none">
            <a:spAutoFit/>
          </a:bodyPr>
          <a:lstStyle/>
          <a:p>
            <a:pPr algn="ctr"/>
            <a:r>
              <a:rPr lang="en-US" dirty="0">
                <a:solidFill>
                  <a:schemeClr val="accent3"/>
                </a:solidFill>
                <a:latin typeface="Cambria" panose="02040503050406030204" pitchFamily="18" charset="0"/>
              </a:rPr>
              <a:t>Weights </a:t>
            </a:r>
            <a:r>
              <a:rPr lang="en-US" dirty="0">
                <a:latin typeface="Cambria" panose="02040503050406030204" pitchFamily="18" charset="0"/>
              </a:rPr>
              <a:t>(2,…)</a:t>
            </a:r>
          </a:p>
        </p:txBody>
      </p:sp>
      <p:pic>
        <p:nvPicPr>
          <p:cNvPr id="33" name="Εικόνα 3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680893" y="3141215"/>
            <a:ext cx="78227" cy="77338"/>
          </a:xfrm>
          <a:prstGeom prst="rect">
            <a:avLst/>
          </a:prstGeom>
          <a:effectLst/>
        </p:spPr>
      </p:pic>
      <p:pic>
        <p:nvPicPr>
          <p:cNvPr id="34" name="Εικόνα 33"/>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707029" y="3337294"/>
            <a:ext cx="78227" cy="77338"/>
          </a:xfrm>
          <a:prstGeom prst="rect">
            <a:avLst/>
          </a:prstGeom>
          <a:effectLst/>
        </p:spPr>
      </p:pic>
      <p:pic>
        <p:nvPicPr>
          <p:cNvPr id="35" name="Εικόνα 34"/>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806573" y="3099874"/>
            <a:ext cx="78227" cy="77338"/>
          </a:xfrm>
          <a:prstGeom prst="rect">
            <a:avLst/>
          </a:prstGeom>
          <a:effectLst/>
        </p:spPr>
      </p:pic>
      <p:pic>
        <p:nvPicPr>
          <p:cNvPr id="36" name="Εικόνα 35"/>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833293" y="3293615"/>
            <a:ext cx="78227" cy="77338"/>
          </a:xfrm>
          <a:prstGeom prst="rect">
            <a:avLst/>
          </a:prstGeom>
          <a:effectLst/>
        </p:spPr>
      </p:pic>
      <p:pic>
        <p:nvPicPr>
          <p:cNvPr id="37" name="Εικόνα 36"/>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218124" y="3465267"/>
            <a:ext cx="78227" cy="77338"/>
          </a:xfrm>
          <a:prstGeom prst="rect">
            <a:avLst/>
          </a:prstGeom>
          <a:effectLst/>
        </p:spPr>
      </p:pic>
      <p:pic>
        <p:nvPicPr>
          <p:cNvPr id="38" name="Εικόνα 37"/>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213471" y="3276370"/>
            <a:ext cx="78227" cy="77338"/>
          </a:xfrm>
          <a:prstGeom prst="rect">
            <a:avLst/>
          </a:prstGeom>
          <a:effectLst/>
        </p:spPr>
      </p:pic>
      <p:pic>
        <p:nvPicPr>
          <p:cNvPr id="40" name="Εικόνα 39"/>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581348" y="2924000"/>
            <a:ext cx="78227" cy="77338"/>
          </a:xfrm>
          <a:prstGeom prst="rect">
            <a:avLst/>
          </a:prstGeom>
          <a:effectLst/>
        </p:spPr>
      </p:pic>
      <p:pic>
        <p:nvPicPr>
          <p:cNvPr id="41" name="Εικόνα 40"/>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581348" y="2733913"/>
            <a:ext cx="78227" cy="77338"/>
          </a:xfrm>
          <a:prstGeom prst="rect">
            <a:avLst/>
          </a:prstGeom>
          <a:effectLst/>
        </p:spPr>
      </p:pic>
      <p:pic>
        <p:nvPicPr>
          <p:cNvPr id="43" name="Εικόνα 4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733748" y="2886313"/>
            <a:ext cx="78227" cy="77338"/>
          </a:xfrm>
          <a:prstGeom prst="rect">
            <a:avLst/>
          </a:prstGeom>
          <a:effectLst/>
        </p:spPr>
      </p:pic>
      <p:pic>
        <p:nvPicPr>
          <p:cNvPr id="44" name="Εικόνα 43"/>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619395" y="2603931"/>
            <a:ext cx="78227" cy="77338"/>
          </a:xfrm>
          <a:prstGeom prst="rect">
            <a:avLst/>
          </a:prstGeom>
          <a:effectLst/>
        </p:spPr>
      </p:pic>
      <p:pic>
        <p:nvPicPr>
          <p:cNvPr id="45" name="Εικόνα 44"/>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769213" y="2227346"/>
            <a:ext cx="78227" cy="77338"/>
          </a:xfrm>
          <a:prstGeom prst="rect">
            <a:avLst/>
          </a:prstGeom>
          <a:effectLst/>
        </p:spPr>
      </p:pic>
      <p:pic>
        <p:nvPicPr>
          <p:cNvPr id="46" name="Εικόνα 45"/>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573511" y="2356687"/>
            <a:ext cx="78227" cy="77338"/>
          </a:xfrm>
          <a:prstGeom prst="rect">
            <a:avLst/>
          </a:prstGeom>
          <a:effectLst/>
        </p:spPr>
      </p:pic>
      <p:pic>
        <p:nvPicPr>
          <p:cNvPr id="47" name="Εικόνα 46"/>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513122" y="2199864"/>
            <a:ext cx="78227" cy="77338"/>
          </a:xfrm>
          <a:prstGeom prst="rect">
            <a:avLst/>
          </a:prstGeom>
          <a:effectLst/>
        </p:spPr>
      </p:pic>
      <p:pic>
        <p:nvPicPr>
          <p:cNvPr id="48" name="Εικόνα 47"/>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80536" y="2453160"/>
            <a:ext cx="78227" cy="77338"/>
          </a:xfrm>
          <a:prstGeom prst="rect">
            <a:avLst/>
          </a:prstGeom>
          <a:effectLst/>
        </p:spPr>
      </p:pic>
      <p:pic>
        <p:nvPicPr>
          <p:cNvPr id="49" name="Εικόνα 48"/>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233217" y="3052790"/>
            <a:ext cx="78227" cy="77338"/>
          </a:xfrm>
          <a:prstGeom prst="rect">
            <a:avLst/>
          </a:prstGeom>
          <a:effectLst/>
        </p:spPr>
      </p:pic>
      <p:pic>
        <p:nvPicPr>
          <p:cNvPr id="50" name="Εικόνα 49"/>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17668" y="3409415"/>
            <a:ext cx="78227" cy="77338"/>
          </a:xfrm>
          <a:prstGeom prst="rect">
            <a:avLst/>
          </a:prstGeom>
          <a:effectLst/>
        </p:spPr>
      </p:pic>
      <p:pic>
        <p:nvPicPr>
          <p:cNvPr id="51" name="Εικόνα 50"/>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10814" y="3257915"/>
            <a:ext cx="78227" cy="77338"/>
          </a:xfrm>
          <a:prstGeom prst="rect">
            <a:avLst/>
          </a:prstGeom>
          <a:effectLst/>
        </p:spPr>
      </p:pic>
      <p:pic>
        <p:nvPicPr>
          <p:cNvPr id="52" name="Εικόνα 51"/>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37416" y="3063208"/>
            <a:ext cx="78227" cy="77338"/>
          </a:xfrm>
          <a:prstGeom prst="rect">
            <a:avLst/>
          </a:prstGeom>
          <a:effectLst/>
        </p:spPr>
      </p:pic>
      <p:pic>
        <p:nvPicPr>
          <p:cNvPr id="53" name="Εικόνα 5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34912" y="2886313"/>
            <a:ext cx="78227" cy="77338"/>
          </a:xfrm>
          <a:prstGeom prst="rect">
            <a:avLst/>
          </a:prstGeom>
          <a:effectLst/>
        </p:spPr>
      </p:pic>
      <p:pic>
        <p:nvPicPr>
          <p:cNvPr id="54" name="Εικόνα 53"/>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67439" y="2733664"/>
            <a:ext cx="78227" cy="77338"/>
          </a:xfrm>
          <a:prstGeom prst="rect">
            <a:avLst/>
          </a:prstGeom>
          <a:effectLst/>
        </p:spPr>
      </p:pic>
      <p:pic>
        <p:nvPicPr>
          <p:cNvPr id="55" name="Εικόνα 54"/>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041560" y="2787309"/>
            <a:ext cx="78227" cy="77338"/>
          </a:xfrm>
          <a:prstGeom prst="rect">
            <a:avLst/>
          </a:prstGeom>
          <a:effectLst/>
        </p:spPr>
      </p:pic>
      <p:pic>
        <p:nvPicPr>
          <p:cNvPr id="56" name="Εικόνα 55"/>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931321" y="2844504"/>
            <a:ext cx="78227" cy="77338"/>
          </a:xfrm>
          <a:prstGeom prst="rect">
            <a:avLst/>
          </a:prstGeom>
          <a:effectLst/>
        </p:spPr>
      </p:pic>
      <p:pic>
        <p:nvPicPr>
          <p:cNvPr id="57" name="Εικόνα 56"/>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806573" y="2695691"/>
            <a:ext cx="78227" cy="77338"/>
          </a:xfrm>
          <a:prstGeom prst="rect">
            <a:avLst/>
          </a:prstGeom>
          <a:effectLst/>
        </p:spPr>
      </p:pic>
      <p:pic>
        <p:nvPicPr>
          <p:cNvPr id="58" name="Εικόνα 57"/>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004204" y="2644164"/>
            <a:ext cx="78227" cy="77338"/>
          </a:xfrm>
          <a:prstGeom prst="rect">
            <a:avLst/>
          </a:prstGeom>
          <a:effectLst/>
        </p:spPr>
      </p:pic>
      <p:pic>
        <p:nvPicPr>
          <p:cNvPr id="59" name="Εικόνα 58"/>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258841" y="2613714"/>
            <a:ext cx="78227" cy="77338"/>
          </a:xfrm>
          <a:prstGeom prst="rect">
            <a:avLst/>
          </a:prstGeom>
          <a:effectLst/>
        </p:spPr>
      </p:pic>
      <p:pic>
        <p:nvPicPr>
          <p:cNvPr id="61" name="Εικόνα 60"/>
          <p:cNvPicPr>
            <a:picLocks noChangeAspect="1"/>
          </p:cNvPicPr>
          <p:nvPr/>
        </p:nvPicPr>
        <p:blipFill rotWithShape="1">
          <a:blip r:embed="rId8" cstate="print">
            <a:extLst>
              <a:ext uri="{28A0092B-C50C-407E-A947-70E740481C1C}">
                <a14:useLocalDpi xmlns:a14="http://schemas.microsoft.com/office/drawing/2010/main" val="0"/>
              </a:ext>
            </a:extLst>
          </a:blip>
          <a:srcRect l="25723" t="16222" r="17677" b="9660"/>
          <a:stretch/>
        </p:blipFill>
        <p:spPr>
          <a:xfrm>
            <a:off x="423586" y="1919051"/>
            <a:ext cx="1656184" cy="1626568"/>
          </a:xfrm>
          <a:prstGeom prst="rect">
            <a:avLst/>
          </a:prstGeom>
        </p:spPr>
      </p:pic>
      <p:sp>
        <p:nvSpPr>
          <p:cNvPr id="62" name="Ορθογώνιο 61"/>
          <p:cNvSpPr/>
          <p:nvPr/>
        </p:nvSpPr>
        <p:spPr>
          <a:xfrm>
            <a:off x="670896" y="3954341"/>
            <a:ext cx="1170513" cy="369332"/>
          </a:xfrm>
          <a:prstGeom prst="rect">
            <a:avLst/>
          </a:prstGeom>
        </p:spPr>
        <p:txBody>
          <a:bodyPr wrap="none">
            <a:spAutoFit/>
          </a:bodyPr>
          <a:lstStyle/>
          <a:p>
            <a:r>
              <a:rPr lang="en-US" dirty="0">
                <a:latin typeface="Cambria" panose="02040503050406030204" pitchFamily="18" charset="0"/>
              </a:rPr>
              <a:t>Each pose</a:t>
            </a:r>
            <a:endParaRPr lang="en-US" dirty="0"/>
          </a:p>
        </p:txBody>
      </p:sp>
      <p:sp>
        <p:nvSpPr>
          <p:cNvPr id="63" name="Ίσον 62"/>
          <p:cNvSpPr/>
          <p:nvPr/>
        </p:nvSpPr>
        <p:spPr>
          <a:xfrm>
            <a:off x="2038943" y="2675357"/>
            <a:ext cx="288032" cy="257028"/>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0" name="Εικόνα 89"/>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3600000">
            <a:off x="1517506" y="2344577"/>
            <a:ext cx="78227" cy="77338"/>
          </a:xfrm>
          <a:prstGeom prst="rect">
            <a:avLst/>
          </a:prstGeom>
          <a:effectLst/>
        </p:spPr>
      </p:pic>
      <p:sp>
        <p:nvSpPr>
          <p:cNvPr id="100" name="Συν 99"/>
          <p:cNvSpPr/>
          <p:nvPr/>
        </p:nvSpPr>
        <p:spPr>
          <a:xfrm rot="2700000">
            <a:off x="3864700" y="2652208"/>
            <a:ext cx="307942" cy="28803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Ορθογώνιο 101"/>
          <p:cNvSpPr/>
          <p:nvPr/>
        </p:nvSpPr>
        <p:spPr>
          <a:xfrm>
            <a:off x="5743848" y="3913973"/>
            <a:ext cx="2580899" cy="369332"/>
          </a:xfrm>
          <a:prstGeom prst="rect">
            <a:avLst/>
          </a:prstGeom>
        </p:spPr>
        <p:txBody>
          <a:bodyPr wrap="none">
            <a:spAutoFit/>
          </a:bodyPr>
          <a:lstStyle/>
          <a:p>
            <a:pPr algn="ctr"/>
            <a:r>
              <a:rPr lang="en-US" dirty="0">
                <a:solidFill>
                  <a:schemeClr val="accent3"/>
                </a:solidFill>
                <a:latin typeface="Cambria" panose="02040503050406030204" pitchFamily="18" charset="0"/>
              </a:rPr>
              <a:t>Transformations </a:t>
            </a:r>
            <a:r>
              <a:rPr lang="en-US" dirty="0">
                <a:latin typeface="Cambria" panose="02040503050406030204" pitchFamily="18" charset="0"/>
              </a:rPr>
              <a:t>(1,4,…)</a:t>
            </a:r>
          </a:p>
        </p:txBody>
      </p:sp>
      <p:pic>
        <p:nvPicPr>
          <p:cNvPr id="103" name="Εικόνα 10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20700000">
            <a:off x="1266811" y="3383736"/>
            <a:ext cx="78227" cy="77338"/>
          </a:xfrm>
          <a:prstGeom prst="rect">
            <a:avLst/>
          </a:prstGeom>
          <a:effectLst/>
        </p:spPr>
      </p:pic>
      <p:cxnSp>
        <p:nvCxnSpPr>
          <p:cNvPr id="104" name="Καμπύλη γραμμή σύνδεσης 103"/>
          <p:cNvCxnSpPr>
            <a:stCxn id="102" idx="2"/>
            <a:endCxn id="25" idx="2"/>
          </p:cNvCxnSpPr>
          <p:nvPr/>
        </p:nvCxnSpPr>
        <p:spPr>
          <a:xfrm rot="5400000">
            <a:off x="6003981" y="3252988"/>
            <a:ext cx="12700" cy="2060635"/>
          </a:xfrm>
          <a:prstGeom prst="curvedConnector3">
            <a:avLst>
              <a:gd name="adj1" fmla="val 1800000"/>
            </a:avLst>
          </a:prstGeom>
          <a:ln>
            <a:tailEnd type="triangle"/>
          </a:ln>
        </p:spPr>
        <p:style>
          <a:lnRef idx="1">
            <a:schemeClr val="accent5"/>
          </a:lnRef>
          <a:fillRef idx="0">
            <a:schemeClr val="accent5"/>
          </a:fillRef>
          <a:effectRef idx="0">
            <a:schemeClr val="accent5"/>
          </a:effectRef>
          <a:fontRef idx="minor">
            <a:schemeClr val="tx1"/>
          </a:fontRef>
        </p:style>
      </p:cxnSp>
      <p:pic>
        <p:nvPicPr>
          <p:cNvPr id="123" name="Εικόνα 12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6824528" y="2685868"/>
            <a:ext cx="296828" cy="293455"/>
          </a:xfrm>
          <a:prstGeom prst="rect">
            <a:avLst/>
          </a:prstGeom>
          <a:effectLst/>
        </p:spPr>
      </p:pic>
      <p:pic>
        <p:nvPicPr>
          <p:cNvPr id="133" name="Εικόνα 13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6905261" y="3108393"/>
            <a:ext cx="296828" cy="293455"/>
          </a:xfrm>
          <a:prstGeom prst="rect">
            <a:avLst/>
          </a:prstGeom>
          <a:effectLst/>
        </p:spPr>
      </p:pic>
      <p:pic>
        <p:nvPicPr>
          <p:cNvPr id="134" name="Εικόνα 133"/>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4500000">
            <a:off x="7333048" y="2812668"/>
            <a:ext cx="296828" cy="293455"/>
          </a:xfrm>
          <a:prstGeom prst="rect">
            <a:avLst/>
          </a:prstGeom>
          <a:effectLst/>
        </p:spPr>
      </p:pic>
      <p:pic>
        <p:nvPicPr>
          <p:cNvPr id="135" name="Εικόνα 134"/>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20700000">
            <a:off x="7113310" y="2357816"/>
            <a:ext cx="296828" cy="293455"/>
          </a:xfrm>
          <a:prstGeom prst="rect">
            <a:avLst/>
          </a:prstGeom>
          <a:effectLst/>
        </p:spPr>
      </p:pic>
      <p:pic>
        <p:nvPicPr>
          <p:cNvPr id="136" name="Εικόνα 135"/>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8900000">
            <a:off x="6690683" y="2338842"/>
            <a:ext cx="296828" cy="293455"/>
          </a:xfrm>
          <a:prstGeom prst="rect">
            <a:avLst/>
          </a:prstGeom>
          <a:effectLst/>
        </p:spPr>
      </p:pic>
      <p:pic>
        <p:nvPicPr>
          <p:cNvPr id="137" name="Εικόνα 136"/>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5400000">
            <a:off x="6442522" y="2825094"/>
            <a:ext cx="296828" cy="293455"/>
          </a:xfrm>
          <a:prstGeom prst="rect">
            <a:avLst/>
          </a:prstGeom>
          <a:effectLst/>
        </p:spPr>
      </p:pic>
      <p:sp>
        <p:nvSpPr>
          <p:cNvPr id="142" name="Συν 141"/>
          <p:cNvSpPr/>
          <p:nvPr/>
        </p:nvSpPr>
        <p:spPr>
          <a:xfrm rot="2700000">
            <a:off x="5755100" y="2676482"/>
            <a:ext cx="307942" cy="28803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cxnSp>
        <p:nvCxnSpPr>
          <p:cNvPr id="66" name="Καμπύλη γραμμή σύνδεσης 65"/>
          <p:cNvCxnSpPr>
            <a:stCxn id="25" idx="2"/>
            <a:endCxn id="21" idx="2"/>
          </p:cNvCxnSpPr>
          <p:nvPr/>
        </p:nvCxnSpPr>
        <p:spPr>
          <a:xfrm rot="5400000">
            <a:off x="4074101" y="3383743"/>
            <a:ext cx="12700" cy="1799125"/>
          </a:xfrm>
          <a:prstGeom prst="curvedConnector3">
            <a:avLst>
              <a:gd name="adj1" fmla="val 1800000"/>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69" name="Καμπύλη γραμμή σύνδεσης 68"/>
          <p:cNvCxnSpPr>
            <a:stCxn id="21" idx="0"/>
            <a:endCxn id="102" idx="0"/>
          </p:cNvCxnSpPr>
          <p:nvPr/>
        </p:nvCxnSpPr>
        <p:spPr>
          <a:xfrm rot="5400000" flipH="1" flipV="1">
            <a:off x="5104418" y="1984093"/>
            <a:ext cx="12700" cy="3859760"/>
          </a:xfrm>
          <a:prstGeom prst="curvedConnector3">
            <a:avLst>
              <a:gd name="adj1" fmla="val 1800000"/>
            </a:avLst>
          </a:prstGeom>
          <a:ln>
            <a:tailEnd type="triangl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2060985829"/>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Εικόνα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30134" y="6233020"/>
            <a:ext cx="790338" cy="526892"/>
          </a:xfrm>
          <a:prstGeom prst="rect">
            <a:avLst/>
          </a:prstGeom>
        </p:spPr>
      </p:pic>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Skinning Mesh Animation Problem</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5</a:t>
            </a:fld>
            <a:endParaRPr lang="en-US" dirty="0"/>
          </a:p>
        </p:txBody>
      </p:sp>
      <p:sp>
        <p:nvSpPr>
          <p:cNvPr id="10" name="TextBox 9"/>
          <p:cNvSpPr txBox="1"/>
          <p:nvPr/>
        </p:nvSpPr>
        <p:spPr>
          <a:xfrm>
            <a:off x="251520" y="1074565"/>
            <a:ext cx="8496944" cy="461665"/>
          </a:xfrm>
          <a:prstGeom prst="rect">
            <a:avLst/>
          </a:prstGeom>
          <a:solidFill>
            <a:schemeClr val="bg1">
              <a:lumMod val="95000"/>
            </a:schemeClr>
          </a:solidFill>
        </p:spPr>
        <p:txBody>
          <a:bodyPr wrap="square" rtlCol="0">
            <a:spAutoFit/>
          </a:bodyPr>
          <a:lstStyle/>
          <a:p>
            <a:r>
              <a:rPr lang="en-US" sz="2400" dirty="0">
                <a:solidFill>
                  <a:schemeClr val="accent3"/>
                </a:solidFill>
                <a:latin typeface="Cambria" panose="02040503050406030204" pitchFamily="18" charset="0"/>
              </a:rPr>
              <a:t>[Iterative optimization of skinning parameters]</a:t>
            </a:r>
            <a:endParaRPr lang="en-US" sz="2400" dirty="0">
              <a:latin typeface="Cambria" panose="02040503050406030204" pitchFamily="18" charset="0"/>
            </a:endParaRPr>
          </a:p>
        </p:txBody>
      </p:sp>
      <p:pic>
        <p:nvPicPr>
          <p:cNvPr id="18" name="Εικόνα 17"/>
          <p:cNvPicPr>
            <a:picLocks noChangeAspect="1"/>
          </p:cNvPicPr>
          <p:nvPr/>
        </p:nvPicPr>
        <p:blipFill rotWithShape="1">
          <a:blip r:embed="rId4" cstate="print">
            <a:extLst>
              <a:ext uri="{28A0092B-C50C-407E-A947-70E740481C1C}">
                <a14:useLocalDpi xmlns:a14="http://schemas.microsoft.com/office/drawing/2010/main" val="0"/>
              </a:ext>
            </a:extLst>
          </a:blip>
          <a:srcRect l="30000" t="11371" r="15000" b="13333"/>
          <a:stretch/>
        </p:blipFill>
        <p:spPr>
          <a:xfrm>
            <a:off x="2480242" y="2008800"/>
            <a:ext cx="1584176" cy="1626568"/>
          </a:xfrm>
          <a:prstGeom prst="rect">
            <a:avLst/>
          </a:prstGeom>
        </p:spPr>
      </p:pic>
      <p:sp>
        <p:nvSpPr>
          <p:cNvPr id="21" name="Ορθογώνιο 20"/>
          <p:cNvSpPr/>
          <p:nvPr/>
        </p:nvSpPr>
        <p:spPr>
          <a:xfrm>
            <a:off x="2598577" y="3573016"/>
            <a:ext cx="1151918" cy="369332"/>
          </a:xfrm>
          <a:prstGeom prst="rect">
            <a:avLst/>
          </a:prstGeom>
        </p:spPr>
        <p:txBody>
          <a:bodyPr wrap="none">
            <a:spAutoFit/>
          </a:bodyPr>
          <a:lstStyle/>
          <a:p>
            <a:pPr algn="ctr"/>
            <a:r>
              <a:rPr lang="en-US" dirty="0">
                <a:solidFill>
                  <a:schemeClr val="accent3"/>
                </a:solidFill>
                <a:latin typeface="Cambria" panose="02040503050406030204" pitchFamily="18" charset="0"/>
              </a:rPr>
              <a:t>Rest-pose</a:t>
            </a:r>
          </a:p>
        </p:txBody>
      </p:sp>
      <p:pic>
        <p:nvPicPr>
          <p:cNvPr id="22" name="Εικόνα 21"/>
          <p:cNvPicPr>
            <a:picLocks noChangeAspect="1"/>
          </p:cNvPicPr>
          <p:nvPr/>
        </p:nvPicPr>
        <p:blipFill>
          <a:blip r:embed="rId5"/>
          <a:stretch>
            <a:fillRect/>
          </a:stretch>
        </p:blipFill>
        <p:spPr>
          <a:xfrm>
            <a:off x="4239614" y="2060848"/>
            <a:ext cx="1595918" cy="1544602"/>
          </a:xfrm>
          <a:prstGeom prst="rect">
            <a:avLst/>
          </a:prstGeom>
        </p:spPr>
      </p:pic>
      <p:sp>
        <p:nvSpPr>
          <p:cNvPr id="25" name="Ορθογώνιο 24"/>
          <p:cNvSpPr/>
          <p:nvPr/>
        </p:nvSpPr>
        <p:spPr>
          <a:xfrm>
            <a:off x="4219160" y="3573016"/>
            <a:ext cx="1509003" cy="369332"/>
          </a:xfrm>
          <a:prstGeom prst="rect">
            <a:avLst/>
          </a:prstGeom>
        </p:spPr>
        <p:txBody>
          <a:bodyPr wrap="none">
            <a:spAutoFit/>
          </a:bodyPr>
          <a:lstStyle/>
          <a:p>
            <a:pPr algn="ctr"/>
            <a:r>
              <a:rPr lang="en-US" dirty="0">
                <a:solidFill>
                  <a:schemeClr val="accent3"/>
                </a:solidFill>
                <a:latin typeface="Cambria" panose="02040503050406030204" pitchFamily="18" charset="0"/>
              </a:rPr>
              <a:t>Bone weights</a:t>
            </a:r>
          </a:p>
        </p:txBody>
      </p:sp>
      <p:pic>
        <p:nvPicPr>
          <p:cNvPr id="33" name="Εικόνα 3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680893" y="3141215"/>
            <a:ext cx="78227" cy="77338"/>
          </a:xfrm>
          <a:prstGeom prst="rect">
            <a:avLst/>
          </a:prstGeom>
          <a:effectLst/>
        </p:spPr>
      </p:pic>
      <p:pic>
        <p:nvPicPr>
          <p:cNvPr id="34" name="Εικόνα 33"/>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707029" y="3337294"/>
            <a:ext cx="78227" cy="77338"/>
          </a:xfrm>
          <a:prstGeom prst="rect">
            <a:avLst/>
          </a:prstGeom>
          <a:effectLst/>
        </p:spPr>
      </p:pic>
      <p:pic>
        <p:nvPicPr>
          <p:cNvPr id="35" name="Εικόνα 34"/>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806573" y="3099874"/>
            <a:ext cx="78227" cy="77338"/>
          </a:xfrm>
          <a:prstGeom prst="rect">
            <a:avLst/>
          </a:prstGeom>
          <a:effectLst/>
        </p:spPr>
      </p:pic>
      <p:pic>
        <p:nvPicPr>
          <p:cNvPr id="36" name="Εικόνα 35"/>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833293" y="3293615"/>
            <a:ext cx="78227" cy="77338"/>
          </a:xfrm>
          <a:prstGeom prst="rect">
            <a:avLst/>
          </a:prstGeom>
          <a:effectLst/>
        </p:spPr>
      </p:pic>
      <p:pic>
        <p:nvPicPr>
          <p:cNvPr id="37" name="Εικόνα 36"/>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213470" y="3458916"/>
            <a:ext cx="78227" cy="77338"/>
          </a:xfrm>
          <a:prstGeom prst="rect">
            <a:avLst/>
          </a:prstGeom>
          <a:effectLst/>
        </p:spPr>
      </p:pic>
      <p:pic>
        <p:nvPicPr>
          <p:cNvPr id="38" name="Εικόνα 37"/>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213471" y="3276370"/>
            <a:ext cx="78227" cy="77338"/>
          </a:xfrm>
          <a:prstGeom prst="rect">
            <a:avLst/>
          </a:prstGeom>
          <a:effectLst/>
        </p:spPr>
      </p:pic>
      <p:pic>
        <p:nvPicPr>
          <p:cNvPr id="40" name="Εικόνα 39"/>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581348" y="2924000"/>
            <a:ext cx="78227" cy="77338"/>
          </a:xfrm>
          <a:prstGeom prst="rect">
            <a:avLst/>
          </a:prstGeom>
          <a:effectLst/>
        </p:spPr>
      </p:pic>
      <p:pic>
        <p:nvPicPr>
          <p:cNvPr id="41" name="Εικόνα 40"/>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581348" y="2733913"/>
            <a:ext cx="78227" cy="77338"/>
          </a:xfrm>
          <a:prstGeom prst="rect">
            <a:avLst/>
          </a:prstGeom>
          <a:effectLst/>
        </p:spPr>
      </p:pic>
      <p:pic>
        <p:nvPicPr>
          <p:cNvPr id="43" name="Εικόνα 4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733748" y="2886313"/>
            <a:ext cx="78227" cy="77338"/>
          </a:xfrm>
          <a:prstGeom prst="rect">
            <a:avLst/>
          </a:prstGeom>
          <a:effectLst/>
        </p:spPr>
      </p:pic>
      <p:pic>
        <p:nvPicPr>
          <p:cNvPr id="44" name="Εικόνα 43"/>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619395" y="2603931"/>
            <a:ext cx="78227" cy="77338"/>
          </a:xfrm>
          <a:prstGeom prst="rect">
            <a:avLst/>
          </a:prstGeom>
          <a:effectLst/>
        </p:spPr>
      </p:pic>
      <p:pic>
        <p:nvPicPr>
          <p:cNvPr id="45" name="Εικόνα 44"/>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769213" y="2227346"/>
            <a:ext cx="78227" cy="77338"/>
          </a:xfrm>
          <a:prstGeom prst="rect">
            <a:avLst/>
          </a:prstGeom>
          <a:effectLst/>
        </p:spPr>
      </p:pic>
      <p:pic>
        <p:nvPicPr>
          <p:cNvPr id="46" name="Εικόνα 45"/>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573511" y="2356687"/>
            <a:ext cx="78227" cy="77338"/>
          </a:xfrm>
          <a:prstGeom prst="rect">
            <a:avLst/>
          </a:prstGeom>
          <a:effectLst/>
        </p:spPr>
      </p:pic>
      <p:pic>
        <p:nvPicPr>
          <p:cNvPr id="47" name="Εικόνα 46"/>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513122" y="2199864"/>
            <a:ext cx="78227" cy="77338"/>
          </a:xfrm>
          <a:prstGeom prst="rect">
            <a:avLst/>
          </a:prstGeom>
          <a:effectLst/>
        </p:spPr>
      </p:pic>
      <p:pic>
        <p:nvPicPr>
          <p:cNvPr id="48" name="Εικόνα 47"/>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80536" y="2453160"/>
            <a:ext cx="78227" cy="77338"/>
          </a:xfrm>
          <a:prstGeom prst="rect">
            <a:avLst/>
          </a:prstGeom>
          <a:effectLst/>
        </p:spPr>
      </p:pic>
      <p:pic>
        <p:nvPicPr>
          <p:cNvPr id="49" name="Εικόνα 48"/>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233217" y="3052790"/>
            <a:ext cx="78227" cy="77338"/>
          </a:xfrm>
          <a:prstGeom prst="rect">
            <a:avLst/>
          </a:prstGeom>
          <a:effectLst/>
        </p:spPr>
      </p:pic>
      <p:pic>
        <p:nvPicPr>
          <p:cNvPr id="50" name="Εικόνα 49"/>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17668" y="3409415"/>
            <a:ext cx="78227" cy="77338"/>
          </a:xfrm>
          <a:prstGeom prst="rect">
            <a:avLst/>
          </a:prstGeom>
          <a:effectLst/>
        </p:spPr>
      </p:pic>
      <p:pic>
        <p:nvPicPr>
          <p:cNvPr id="51" name="Εικόνα 50"/>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10814" y="3257915"/>
            <a:ext cx="78227" cy="77338"/>
          </a:xfrm>
          <a:prstGeom prst="rect">
            <a:avLst/>
          </a:prstGeom>
          <a:effectLst/>
        </p:spPr>
      </p:pic>
      <p:pic>
        <p:nvPicPr>
          <p:cNvPr id="52" name="Εικόνα 51"/>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37416" y="3063208"/>
            <a:ext cx="78227" cy="77338"/>
          </a:xfrm>
          <a:prstGeom prst="rect">
            <a:avLst/>
          </a:prstGeom>
          <a:effectLst/>
        </p:spPr>
      </p:pic>
      <p:pic>
        <p:nvPicPr>
          <p:cNvPr id="53" name="Εικόνα 5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34912" y="2886313"/>
            <a:ext cx="78227" cy="77338"/>
          </a:xfrm>
          <a:prstGeom prst="rect">
            <a:avLst/>
          </a:prstGeom>
          <a:effectLst/>
        </p:spPr>
      </p:pic>
      <p:pic>
        <p:nvPicPr>
          <p:cNvPr id="54" name="Εικόνα 53"/>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367439" y="2733664"/>
            <a:ext cx="78227" cy="77338"/>
          </a:xfrm>
          <a:prstGeom prst="rect">
            <a:avLst/>
          </a:prstGeom>
          <a:effectLst/>
        </p:spPr>
      </p:pic>
      <p:pic>
        <p:nvPicPr>
          <p:cNvPr id="55" name="Εικόνα 54"/>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041560" y="2787309"/>
            <a:ext cx="78227" cy="77338"/>
          </a:xfrm>
          <a:prstGeom prst="rect">
            <a:avLst/>
          </a:prstGeom>
          <a:effectLst/>
        </p:spPr>
      </p:pic>
      <p:pic>
        <p:nvPicPr>
          <p:cNvPr id="56" name="Εικόνα 55"/>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931321" y="2844504"/>
            <a:ext cx="78227" cy="77338"/>
          </a:xfrm>
          <a:prstGeom prst="rect">
            <a:avLst/>
          </a:prstGeom>
          <a:effectLst/>
        </p:spPr>
      </p:pic>
      <p:pic>
        <p:nvPicPr>
          <p:cNvPr id="57" name="Εικόνα 56"/>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2806573" y="2695691"/>
            <a:ext cx="78227" cy="77338"/>
          </a:xfrm>
          <a:prstGeom prst="rect">
            <a:avLst/>
          </a:prstGeom>
          <a:effectLst/>
        </p:spPr>
      </p:pic>
      <p:pic>
        <p:nvPicPr>
          <p:cNvPr id="58" name="Εικόνα 57"/>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004204" y="2644164"/>
            <a:ext cx="78227" cy="77338"/>
          </a:xfrm>
          <a:prstGeom prst="rect">
            <a:avLst/>
          </a:prstGeom>
          <a:effectLst/>
        </p:spPr>
      </p:pic>
      <p:pic>
        <p:nvPicPr>
          <p:cNvPr id="59" name="Εικόνα 58"/>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3258841" y="2613714"/>
            <a:ext cx="78227" cy="77338"/>
          </a:xfrm>
          <a:prstGeom prst="rect">
            <a:avLst/>
          </a:prstGeom>
          <a:effectLst/>
        </p:spPr>
      </p:pic>
      <p:pic>
        <p:nvPicPr>
          <p:cNvPr id="61" name="Εικόνα 60"/>
          <p:cNvPicPr>
            <a:picLocks noChangeAspect="1"/>
          </p:cNvPicPr>
          <p:nvPr/>
        </p:nvPicPr>
        <p:blipFill rotWithShape="1">
          <a:blip r:embed="rId8" cstate="print">
            <a:extLst>
              <a:ext uri="{28A0092B-C50C-407E-A947-70E740481C1C}">
                <a14:useLocalDpi xmlns:a14="http://schemas.microsoft.com/office/drawing/2010/main" val="0"/>
              </a:ext>
            </a:extLst>
          </a:blip>
          <a:srcRect l="25723" t="16222" r="17677" b="9660"/>
          <a:stretch/>
        </p:blipFill>
        <p:spPr>
          <a:xfrm>
            <a:off x="423586" y="1919051"/>
            <a:ext cx="1656184" cy="1626568"/>
          </a:xfrm>
          <a:prstGeom prst="rect">
            <a:avLst/>
          </a:prstGeom>
        </p:spPr>
      </p:pic>
      <p:sp>
        <p:nvSpPr>
          <p:cNvPr id="62" name="Ορθογώνιο 61"/>
          <p:cNvSpPr/>
          <p:nvPr/>
        </p:nvSpPr>
        <p:spPr>
          <a:xfrm>
            <a:off x="670896" y="3613384"/>
            <a:ext cx="1170513" cy="369332"/>
          </a:xfrm>
          <a:prstGeom prst="rect">
            <a:avLst/>
          </a:prstGeom>
        </p:spPr>
        <p:txBody>
          <a:bodyPr wrap="none">
            <a:spAutoFit/>
          </a:bodyPr>
          <a:lstStyle/>
          <a:p>
            <a:r>
              <a:rPr lang="en-US" dirty="0">
                <a:latin typeface="Cambria" panose="02040503050406030204" pitchFamily="18" charset="0"/>
              </a:rPr>
              <a:t>Each pose</a:t>
            </a:r>
            <a:endParaRPr lang="en-US" dirty="0"/>
          </a:p>
        </p:txBody>
      </p:sp>
      <p:sp>
        <p:nvSpPr>
          <p:cNvPr id="63" name="Ίσον 62"/>
          <p:cNvSpPr/>
          <p:nvPr/>
        </p:nvSpPr>
        <p:spPr>
          <a:xfrm>
            <a:off x="2038943" y="2675357"/>
            <a:ext cx="288032" cy="257028"/>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0" name="Εικόνα 89"/>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3600000">
            <a:off x="1517506" y="2344577"/>
            <a:ext cx="78227" cy="77338"/>
          </a:xfrm>
          <a:prstGeom prst="rect">
            <a:avLst/>
          </a:prstGeom>
          <a:effectLst/>
        </p:spPr>
      </p:pic>
      <p:sp>
        <p:nvSpPr>
          <p:cNvPr id="100" name="Συν 99"/>
          <p:cNvSpPr/>
          <p:nvPr/>
        </p:nvSpPr>
        <p:spPr>
          <a:xfrm rot="2700000">
            <a:off x="3864700" y="2652208"/>
            <a:ext cx="307942" cy="28803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Ορθογώνιο 101"/>
          <p:cNvSpPr/>
          <p:nvPr/>
        </p:nvSpPr>
        <p:spPr>
          <a:xfrm>
            <a:off x="5868144" y="3573016"/>
            <a:ext cx="2332305" cy="369332"/>
          </a:xfrm>
          <a:prstGeom prst="rect">
            <a:avLst/>
          </a:prstGeom>
        </p:spPr>
        <p:txBody>
          <a:bodyPr wrap="none">
            <a:spAutoFit/>
          </a:bodyPr>
          <a:lstStyle/>
          <a:p>
            <a:pPr algn="ctr"/>
            <a:r>
              <a:rPr lang="en-US" dirty="0">
                <a:solidFill>
                  <a:schemeClr val="accent3"/>
                </a:solidFill>
                <a:latin typeface="Cambria" panose="02040503050406030204" pitchFamily="18" charset="0"/>
              </a:rPr>
              <a:t>Bone transformations</a:t>
            </a:r>
          </a:p>
        </p:txBody>
      </p:sp>
      <p:pic>
        <p:nvPicPr>
          <p:cNvPr id="103" name="Εικόνα 10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20700000">
            <a:off x="1266811" y="3383736"/>
            <a:ext cx="78227" cy="77338"/>
          </a:xfrm>
          <a:prstGeom prst="rect">
            <a:avLst/>
          </a:prstGeom>
          <a:effectLst/>
        </p:spPr>
      </p:pic>
      <p:pic>
        <p:nvPicPr>
          <p:cNvPr id="123" name="Εικόνα 12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169127">
            <a:off x="6824528" y="2685868"/>
            <a:ext cx="296828" cy="293455"/>
          </a:xfrm>
          <a:prstGeom prst="rect">
            <a:avLst/>
          </a:prstGeom>
          <a:effectLst/>
        </p:spPr>
      </p:pic>
      <p:pic>
        <p:nvPicPr>
          <p:cNvPr id="133" name="Εικόνα 13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6905261" y="3108393"/>
            <a:ext cx="296828" cy="293455"/>
          </a:xfrm>
          <a:prstGeom prst="rect">
            <a:avLst/>
          </a:prstGeom>
          <a:effectLst/>
        </p:spPr>
      </p:pic>
      <p:pic>
        <p:nvPicPr>
          <p:cNvPr id="134" name="Εικόνα 133"/>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4500000">
            <a:off x="7333048" y="2812668"/>
            <a:ext cx="296828" cy="293455"/>
          </a:xfrm>
          <a:prstGeom prst="rect">
            <a:avLst/>
          </a:prstGeom>
          <a:effectLst/>
        </p:spPr>
      </p:pic>
      <p:pic>
        <p:nvPicPr>
          <p:cNvPr id="135" name="Εικόνα 134"/>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20700000">
            <a:off x="7113310" y="2357816"/>
            <a:ext cx="296828" cy="293455"/>
          </a:xfrm>
          <a:prstGeom prst="rect">
            <a:avLst/>
          </a:prstGeom>
          <a:effectLst/>
        </p:spPr>
      </p:pic>
      <p:pic>
        <p:nvPicPr>
          <p:cNvPr id="136" name="Εικόνα 135"/>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18900000">
            <a:off x="6690683" y="2338842"/>
            <a:ext cx="296828" cy="293455"/>
          </a:xfrm>
          <a:prstGeom prst="rect">
            <a:avLst/>
          </a:prstGeom>
          <a:effectLst/>
        </p:spPr>
      </p:pic>
      <p:pic>
        <p:nvPicPr>
          <p:cNvPr id="137" name="Εικόνα 136"/>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rot="5400000">
            <a:off x="6442522" y="2825094"/>
            <a:ext cx="296828" cy="293455"/>
          </a:xfrm>
          <a:prstGeom prst="rect">
            <a:avLst/>
          </a:prstGeom>
          <a:effectLst/>
        </p:spPr>
      </p:pic>
      <p:sp>
        <p:nvSpPr>
          <p:cNvPr id="142" name="Συν 141"/>
          <p:cNvSpPr/>
          <p:nvPr/>
        </p:nvSpPr>
        <p:spPr>
          <a:xfrm rot="2700000">
            <a:off x="5755100" y="2676482"/>
            <a:ext cx="307942" cy="28803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4" name="TextBox 63"/>
          <p:cNvSpPr txBox="1"/>
          <p:nvPr/>
        </p:nvSpPr>
        <p:spPr>
          <a:xfrm>
            <a:off x="251520" y="4502775"/>
            <a:ext cx="8496944" cy="1200329"/>
          </a:xfrm>
          <a:prstGeom prst="rect">
            <a:avLst/>
          </a:prstGeom>
          <a:solidFill>
            <a:schemeClr val="bg1">
              <a:lumMod val="95000"/>
            </a:schemeClr>
          </a:solidFill>
        </p:spPr>
        <p:txBody>
          <a:bodyPr wrap="square" rtlCol="0">
            <a:spAutoFit/>
          </a:bodyPr>
          <a:lstStyle/>
          <a:p>
            <a:r>
              <a:rPr lang="en-US" sz="2400" dirty="0">
                <a:solidFill>
                  <a:schemeClr val="accent5"/>
                </a:solidFill>
                <a:latin typeface="Cambria" panose="02040503050406030204" pitchFamily="18" charset="0"/>
              </a:rPr>
              <a:t>[Limitations]</a:t>
            </a:r>
          </a:p>
          <a:p>
            <a:pPr marL="342900" indent="-342900">
              <a:buFont typeface="Arial" panose="020B0604020202020204" pitchFamily="34" charset="0"/>
              <a:buChar char="•"/>
            </a:pPr>
            <a:r>
              <a:rPr lang="en-US" sz="2400" dirty="0">
                <a:latin typeface="Cambria" panose="02040503050406030204" pitchFamily="18" charset="0"/>
              </a:rPr>
              <a:t>Streaming ??</a:t>
            </a:r>
          </a:p>
          <a:p>
            <a:pPr marL="342900" indent="-342900">
              <a:buFont typeface="Arial" panose="020B0604020202020204" pitchFamily="34" charset="0"/>
              <a:buChar char="•"/>
            </a:pPr>
            <a:r>
              <a:rPr lang="en-US" sz="2400" dirty="0">
                <a:latin typeface="Cambria" panose="02040503050406030204" pitchFamily="18" charset="0"/>
              </a:rPr>
              <a:t>Editing ??</a:t>
            </a:r>
          </a:p>
        </p:txBody>
      </p:sp>
    </p:spTree>
    <p:extLst>
      <p:ext uri="{BB962C8B-B14F-4D97-AF65-F5344CB8AC3E}">
        <p14:creationId xmlns:p14="http://schemas.microsoft.com/office/powerpoint/2010/main" val="2885974921"/>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Εικόνα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30134" y="6233020"/>
            <a:ext cx="790338" cy="526892"/>
          </a:xfrm>
          <a:prstGeom prst="rect">
            <a:avLst/>
          </a:prstGeom>
        </p:spPr>
      </p:pic>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Motivation for pose-to-pose skinning</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6</a:t>
            </a:fld>
            <a:endParaRPr lang="en-US" dirty="0"/>
          </a:p>
        </p:txBody>
      </p:sp>
      <p:sp>
        <p:nvSpPr>
          <p:cNvPr id="10" name="TextBox 9"/>
          <p:cNvSpPr txBox="1"/>
          <p:nvPr/>
        </p:nvSpPr>
        <p:spPr>
          <a:xfrm>
            <a:off x="251520" y="1074565"/>
            <a:ext cx="8496944" cy="461665"/>
          </a:xfrm>
          <a:prstGeom prst="rect">
            <a:avLst/>
          </a:prstGeom>
          <a:solidFill>
            <a:schemeClr val="bg1">
              <a:lumMod val="95000"/>
            </a:schemeClr>
          </a:solidFill>
        </p:spPr>
        <p:txBody>
          <a:bodyPr wrap="square" rtlCol="0">
            <a:spAutoFit/>
          </a:bodyPr>
          <a:lstStyle/>
          <a:p>
            <a:r>
              <a:rPr lang="en-US" sz="2400" dirty="0">
                <a:solidFill>
                  <a:srgbClr val="00B050"/>
                </a:solidFill>
                <a:latin typeface="Cambria" panose="02040503050406030204" pitchFamily="18" charset="0"/>
              </a:rPr>
              <a:t>[Question] </a:t>
            </a:r>
            <a:r>
              <a:rPr lang="en-US" sz="2400" dirty="0">
                <a:latin typeface="Cambria" panose="02040503050406030204" pitchFamily="18" charset="0"/>
              </a:rPr>
              <a:t>Why the </a:t>
            </a:r>
            <a:r>
              <a:rPr lang="en-US" sz="2400" i="1" dirty="0">
                <a:latin typeface="Cambria" panose="02040503050406030204" pitchFamily="18" charset="0"/>
              </a:rPr>
              <a:t>first-pose</a:t>
            </a:r>
            <a:r>
              <a:rPr lang="en-US" sz="2400" dirty="0">
                <a:latin typeface="Cambria" panose="02040503050406030204" pitchFamily="18" charset="0"/>
              </a:rPr>
              <a:t> is used as the </a:t>
            </a:r>
            <a:r>
              <a:rPr lang="en-US" sz="2400" i="1" dirty="0">
                <a:latin typeface="Cambria" panose="02040503050406030204" pitchFamily="18" charset="0"/>
              </a:rPr>
              <a:t>rest-pose</a:t>
            </a:r>
            <a:r>
              <a:rPr lang="en-US" sz="2400" dirty="0">
                <a:latin typeface="Cambria" panose="02040503050406030204" pitchFamily="18" charset="0"/>
              </a:rPr>
              <a:t>??</a:t>
            </a:r>
          </a:p>
        </p:txBody>
      </p:sp>
      <p:pic>
        <p:nvPicPr>
          <p:cNvPr id="5" name="Εικόνα 4"/>
          <p:cNvPicPr>
            <a:picLocks noChangeAspect="1"/>
          </p:cNvPicPr>
          <p:nvPr/>
        </p:nvPicPr>
        <p:blipFill>
          <a:blip r:embed="rId4"/>
          <a:stretch>
            <a:fillRect/>
          </a:stretch>
        </p:blipFill>
        <p:spPr>
          <a:xfrm>
            <a:off x="301091" y="1955022"/>
            <a:ext cx="8541817" cy="3562210"/>
          </a:xfrm>
          <a:prstGeom prst="rect">
            <a:avLst/>
          </a:prstGeom>
        </p:spPr>
      </p:pic>
    </p:spTree>
    <p:extLst>
      <p:ext uri="{BB962C8B-B14F-4D97-AF65-F5344CB8AC3E}">
        <p14:creationId xmlns:p14="http://schemas.microsoft.com/office/powerpoint/2010/main" val="3327762187"/>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Εικόνα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30134" y="6233020"/>
            <a:ext cx="790338" cy="526892"/>
          </a:xfrm>
          <a:prstGeom prst="rect">
            <a:avLst/>
          </a:prstGeom>
        </p:spPr>
      </p:pic>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Pose-to-pose skinning (PPS)</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7</a:t>
            </a:fld>
            <a:endParaRPr lang="en-US" dirty="0"/>
          </a:p>
        </p:txBody>
      </p:sp>
      <p:sp>
        <p:nvSpPr>
          <p:cNvPr id="10" name="TextBox 9"/>
          <p:cNvSpPr txBox="1"/>
          <p:nvPr/>
        </p:nvSpPr>
        <p:spPr>
          <a:xfrm>
            <a:off x="251520" y="1074565"/>
            <a:ext cx="8568952" cy="1200329"/>
          </a:xfrm>
          <a:prstGeom prst="rect">
            <a:avLst/>
          </a:prstGeom>
          <a:solidFill>
            <a:schemeClr val="bg1">
              <a:lumMod val="95000"/>
            </a:schemeClr>
          </a:solidFill>
        </p:spPr>
        <p:txBody>
          <a:bodyPr wrap="square" rtlCol="0">
            <a:spAutoFit/>
          </a:bodyPr>
          <a:lstStyle/>
          <a:p>
            <a:r>
              <a:rPr lang="en-US" sz="2400" dirty="0">
                <a:solidFill>
                  <a:srgbClr val="00B050"/>
                </a:solidFill>
                <a:latin typeface="Cambria" panose="02040503050406030204" pitchFamily="18" charset="0"/>
              </a:rPr>
              <a:t>[Advantages]</a:t>
            </a:r>
          </a:p>
          <a:p>
            <a:pPr marL="457200" indent="-457200">
              <a:buFont typeface="+mj-lt"/>
              <a:buAutoNum type="arabicPeriod"/>
            </a:pPr>
            <a:r>
              <a:rPr lang="en-US" sz="2400" dirty="0">
                <a:latin typeface="Cambria" panose="02040503050406030204" pitchFamily="18" charset="0"/>
              </a:rPr>
              <a:t>Temporal Coherence</a:t>
            </a:r>
          </a:p>
          <a:p>
            <a:pPr marL="457200" indent="-457200">
              <a:buFont typeface="+mj-lt"/>
              <a:buAutoNum type="arabicPeriod"/>
            </a:pPr>
            <a:r>
              <a:rPr lang="en-US" sz="2400" dirty="0">
                <a:latin typeface="Cambria" panose="02040503050406030204" pitchFamily="18" charset="0"/>
              </a:rPr>
              <a:t>Arbitrary Pose Editing</a:t>
            </a:r>
          </a:p>
        </p:txBody>
      </p:sp>
      <p:pic>
        <p:nvPicPr>
          <p:cNvPr id="7" name="Εικόνα 6"/>
          <p:cNvPicPr>
            <a:picLocks noChangeAspect="1"/>
          </p:cNvPicPr>
          <p:nvPr/>
        </p:nvPicPr>
        <p:blipFill>
          <a:blip r:embed="rId4"/>
          <a:stretch>
            <a:fillRect/>
          </a:stretch>
        </p:blipFill>
        <p:spPr>
          <a:xfrm>
            <a:off x="1151620" y="2457675"/>
            <a:ext cx="6768752" cy="3419597"/>
          </a:xfrm>
          <a:prstGeom prst="rect">
            <a:avLst/>
          </a:prstGeom>
        </p:spPr>
      </p:pic>
    </p:spTree>
    <p:extLst>
      <p:ext uri="{BB962C8B-B14F-4D97-AF65-F5344CB8AC3E}">
        <p14:creationId xmlns:p14="http://schemas.microsoft.com/office/powerpoint/2010/main" val="1649981051"/>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Εικόνα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30134" y="6233020"/>
            <a:ext cx="790338" cy="526892"/>
          </a:xfrm>
          <a:prstGeom prst="rect">
            <a:avLst/>
          </a:prstGeom>
        </p:spPr>
      </p:pic>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Pose-to-pose skinning (PPS)</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8</a:t>
            </a:fld>
            <a:endParaRPr lang="en-US" dirty="0"/>
          </a:p>
        </p:txBody>
      </p:sp>
      <p:sp>
        <p:nvSpPr>
          <p:cNvPr id="10" name="TextBox 9"/>
          <p:cNvSpPr txBox="1"/>
          <p:nvPr/>
        </p:nvSpPr>
        <p:spPr>
          <a:xfrm>
            <a:off x="251520" y="1074565"/>
            <a:ext cx="8568952" cy="1200329"/>
          </a:xfrm>
          <a:prstGeom prst="rect">
            <a:avLst/>
          </a:prstGeom>
          <a:solidFill>
            <a:schemeClr val="bg1">
              <a:lumMod val="95000"/>
            </a:schemeClr>
          </a:solidFill>
        </p:spPr>
        <p:txBody>
          <a:bodyPr wrap="square" rtlCol="0">
            <a:spAutoFit/>
          </a:bodyPr>
          <a:lstStyle/>
          <a:p>
            <a:r>
              <a:rPr lang="en-US" sz="2400" dirty="0">
                <a:solidFill>
                  <a:srgbClr val="00B050"/>
                </a:solidFill>
                <a:latin typeface="Cambria" panose="02040503050406030204" pitchFamily="18" charset="0"/>
              </a:rPr>
              <a:t>[Advantages]</a:t>
            </a:r>
          </a:p>
          <a:p>
            <a:pPr marL="457200" indent="-457200">
              <a:buFont typeface="+mj-lt"/>
              <a:buAutoNum type="arabicPeriod"/>
            </a:pPr>
            <a:r>
              <a:rPr lang="en-US" sz="2400" dirty="0">
                <a:latin typeface="Cambria" panose="02040503050406030204" pitchFamily="18" charset="0"/>
              </a:rPr>
              <a:t>Temporal Coherence</a:t>
            </a:r>
          </a:p>
          <a:p>
            <a:pPr marL="457200" indent="-457200">
              <a:buFont typeface="+mj-lt"/>
              <a:buAutoNum type="arabicPeriod"/>
            </a:pPr>
            <a:r>
              <a:rPr lang="en-US" sz="2400" dirty="0">
                <a:latin typeface="Cambria" panose="02040503050406030204" pitchFamily="18" charset="0"/>
              </a:rPr>
              <a:t>Arbitrary Pose Editing</a:t>
            </a:r>
          </a:p>
        </p:txBody>
      </p:sp>
      <p:pic>
        <p:nvPicPr>
          <p:cNvPr id="7" name="Εικόνα 6"/>
          <p:cNvPicPr>
            <a:picLocks noChangeAspect="1"/>
          </p:cNvPicPr>
          <p:nvPr/>
        </p:nvPicPr>
        <p:blipFill>
          <a:blip r:embed="rId4"/>
          <a:stretch>
            <a:fillRect/>
          </a:stretch>
        </p:blipFill>
        <p:spPr>
          <a:xfrm>
            <a:off x="1151620" y="2457675"/>
            <a:ext cx="6768752" cy="3419597"/>
          </a:xfrm>
          <a:prstGeom prst="rect">
            <a:avLst/>
          </a:prstGeom>
        </p:spPr>
      </p:pic>
      <p:sp>
        <p:nvSpPr>
          <p:cNvPr id="5" name="Ορθογώνιο 4"/>
          <p:cNvSpPr/>
          <p:nvPr/>
        </p:nvSpPr>
        <p:spPr>
          <a:xfrm>
            <a:off x="4716016" y="1431935"/>
            <a:ext cx="4572000" cy="830997"/>
          </a:xfrm>
          <a:prstGeom prst="rect">
            <a:avLst/>
          </a:prstGeom>
        </p:spPr>
        <p:txBody>
          <a:bodyPr>
            <a:spAutoFit/>
          </a:bodyPr>
          <a:lstStyle/>
          <a:p>
            <a:pPr marL="457200" indent="-457200">
              <a:buFont typeface="+mj-lt"/>
              <a:buAutoNum type="arabicPeriod" startAt="3"/>
            </a:pPr>
            <a:r>
              <a:rPr lang="en-US" sz="2400" dirty="0">
                <a:latin typeface="Cambria" panose="02040503050406030204" pitchFamily="18" charset="0"/>
              </a:rPr>
              <a:t>GPU-acceleration</a:t>
            </a:r>
          </a:p>
          <a:p>
            <a:pPr marL="457200" indent="-457200">
              <a:buFont typeface="+mj-lt"/>
              <a:buAutoNum type="arabicPeriod" startAt="4"/>
            </a:pPr>
            <a:r>
              <a:rPr lang="en-US" sz="2400" dirty="0">
                <a:latin typeface="Cambria" panose="02040503050406030204" pitchFamily="18" charset="0"/>
              </a:rPr>
              <a:t>Iterative optimization</a:t>
            </a:r>
          </a:p>
        </p:txBody>
      </p:sp>
    </p:spTree>
    <p:extLst>
      <p:ext uri="{BB962C8B-B14F-4D97-AF65-F5344CB8AC3E}">
        <p14:creationId xmlns:p14="http://schemas.microsoft.com/office/powerpoint/2010/main" val="797344510"/>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chor="ctr">
            <a:normAutofit/>
          </a:bodyPr>
          <a:lstStyle/>
          <a:p>
            <a:pPr algn="ctr"/>
            <a:r>
              <a:rPr lang="en-US" sz="3200" b="0" dirty="0">
                <a:solidFill>
                  <a:srgbClr val="FFFFFF"/>
                </a:solidFill>
                <a:latin typeface="Cambria" panose="02040503050406030204" pitchFamily="18" charset="0"/>
              </a:rPr>
              <a:t>Results - Arbitrary Pose Editing</a:t>
            </a:r>
            <a:endParaRPr lang="en-US" sz="3200" dirty="0">
              <a:latin typeface="Cambria" panose="02040503050406030204" pitchFamily="18" charset="0"/>
            </a:endParaRPr>
          </a:p>
        </p:txBody>
      </p:sp>
      <p:sp>
        <p:nvSpPr>
          <p:cNvPr id="4" name="Espace réservé du numéro de diapositive 3"/>
          <p:cNvSpPr>
            <a:spLocks noGrp="1"/>
          </p:cNvSpPr>
          <p:nvPr>
            <p:ph type="sldNum" sz="quarter" idx="4"/>
          </p:nvPr>
        </p:nvSpPr>
        <p:spPr/>
        <p:txBody>
          <a:bodyPr/>
          <a:lstStyle/>
          <a:p>
            <a:fld id="{82F7041B-D599-4C73-9EBD-C2AC1F606250}" type="slidenum">
              <a:rPr lang="en-US" smtClean="0"/>
              <a:t>9</a:t>
            </a:fld>
            <a:endParaRPr lang="en-US" dirty="0"/>
          </a:p>
        </p:txBody>
      </p:sp>
      <p:sp>
        <p:nvSpPr>
          <p:cNvPr id="8" name="TextBox 7"/>
          <p:cNvSpPr txBox="1"/>
          <p:nvPr/>
        </p:nvSpPr>
        <p:spPr>
          <a:xfrm>
            <a:off x="251520" y="1074565"/>
            <a:ext cx="8136904" cy="461665"/>
          </a:xfrm>
          <a:prstGeom prst="rect">
            <a:avLst/>
          </a:prstGeom>
          <a:solidFill>
            <a:schemeClr val="bg1">
              <a:lumMod val="95000"/>
            </a:schemeClr>
          </a:solidFill>
        </p:spPr>
        <p:txBody>
          <a:bodyPr wrap="square" rtlCol="0">
            <a:spAutoFit/>
          </a:bodyPr>
          <a:lstStyle/>
          <a:p>
            <a:pPr marL="342900" indent="-342900">
              <a:buFont typeface="Arial" panose="020B0604020202020204" pitchFamily="34" charset="0"/>
              <a:buChar char="•"/>
            </a:pPr>
            <a:r>
              <a:rPr lang="en-US" sz="2400" dirty="0">
                <a:solidFill>
                  <a:srgbClr val="0070C0"/>
                </a:solidFill>
                <a:latin typeface="Cambria" panose="02040503050406030204" pitchFamily="18" charset="0"/>
              </a:rPr>
              <a:t>[Rest-pose]</a:t>
            </a:r>
          </a:p>
        </p:txBody>
      </p:sp>
      <p:sp>
        <p:nvSpPr>
          <p:cNvPr id="11" name="TextBox 10"/>
          <p:cNvSpPr txBox="1"/>
          <p:nvPr/>
        </p:nvSpPr>
        <p:spPr>
          <a:xfrm>
            <a:off x="314276" y="3903439"/>
            <a:ext cx="2673548" cy="461665"/>
          </a:xfrm>
          <a:prstGeom prst="rect">
            <a:avLst/>
          </a:prstGeom>
          <a:solidFill>
            <a:schemeClr val="bg1">
              <a:lumMod val="95000"/>
            </a:schemeClr>
          </a:solidFill>
        </p:spPr>
        <p:txBody>
          <a:bodyPr wrap="square" rtlCol="0">
            <a:spAutoFit/>
          </a:bodyPr>
          <a:lstStyle/>
          <a:p>
            <a:pPr marL="342900" indent="-342900">
              <a:buFont typeface="Arial" panose="020B0604020202020204" pitchFamily="34" charset="0"/>
              <a:buChar char="•"/>
            </a:pPr>
            <a:r>
              <a:rPr lang="en-US" sz="2400" dirty="0">
                <a:solidFill>
                  <a:srgbClr val="0070C0"/>
                </a:solidFill>
                <a:latin typeface="Cambria" panose="02040503050406030204" pitchFamily="18" charset="0"/>
              </a:rPr>
              <a:t>[Arbitrary-pose]</a:t>
            </a:r>
          </a:p>
        </p:txBody>
      </p:sp>
      <p:pic>
        <p:nvPicPr>
          <p:cNvPr id="3" name="Εικόνα 2"/>
          <p:cNvPicPr>
            <a:picLocks noChangeAspect="1"/>
          </p:cNvPicPr>
          <p:nvPr/>
        </p:nvPicPr>
        <p:blipFill>
          <a:blip r:embed="rId3"/>
          <a:stretch>
            <a:fillRect/>
          </a:stretch>
        </p:blipFill>
        <p:spPr>
          <a:xfrm>
            <a:off x="2339752" y="974871"/>
            <a:ext cx="6048672" cy="2806142"/>
          </a:xfrm>
          <a:prstGeom prst="rect">
            <a:avLst/>
          </a:prstGeom>
        </p:spPr>
      </p:pic>
      <p:pic>
        <p:nvPicPr>
          <p:cNvPr id="6" name="Εικόνα 5"/>
          <p:cNvPicPr>
            <a:picLocks noChangeAspect="1"/>
          </p:cNvPicPr>
          <p:nvPr/>
        </p:nvPicPr>
        <p:blipFill>
          <a:blip r:embed="rId4"/>
          <a:stretch>
            <a:fillRect/>
          </a:stretch>
        </p:blipFill>
        <p:spPr>
          <a:xfrm>
            <a:off x="1406053" y="4444279"/>
            <a:ext cx="6982371" cy="2297089"/>
          </a:xfrm>
          <a:prstGeom prst="rect">
            <a:avLst/>
          </a:prstGeom>
        </p:spPr>
      </p:pic>
    </p:spTree>
    <p:extLst>
      <p:ext uri="{BB962C8B-B14F-4D97-AF65-F5344CB8AC3E}">
        <p14:creationId xmlns:p14="http://schemas.microsoft.com/office/powerpoint/2010/main" val="1509524791"/>
      </p:ext>
    </p:extLst>
  </p:cSld>
  <p:clrMapOvr>
    <a:masterClrMapping/>
  </p:clrMapOvr>
  <mc:AlternateContent xmlns:mc="http://schemas.openxmlformats.org/markup-compatibility/2006">
    <mc:Choice xmlns:p14="http://schemas.microsoft.com/office/powerpoint/2010/main" Requires="p14">
      <p:transition p14:dur="10" advClick="0">
        <p:wipe/>
      </p:transition>
    </mc:Choice>
    <mc:Fallback>
      <p:transition advClick="0">
        <p:wip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e">
  <a:themeElements>
    <a:clrScheme name="EG2014">
      <a:dk1>
        <a:sysClr val="windowText" lastClr="000000"/>
      </a:dk1>
      <a:lt1>
        <a:sysClr val="window" lastClr="FFFFFF"/>
      </a:lt1>
      <a:dk2>
        <a:srgbClr val="3F3F3F"/>
      </a:dk2>
      <a:lt2>
        <a:srgbClr val="D8D8D8"/>
      </a:lt2>
      <a:accent1>
        <a:srgbClr val="0070C0"/>
      </a:accent1>
      <a:accent2>
        <a:srgbClr val="00B0F0"/>
      </a:accent2>
      <a:accent3>
        <a:srgbClr val="00B050"/>
      </a:accent3>
      <a:accent4>
        <a:srgbClr val="FFFF00"/>
      </a:accent4>
      <a:accent5>
        <a:srgbClr val="FF0000"/>
      </a:accent5>
      <a:accent6>
        <a:srgbClr val="C00000"/>
      </a:accent6>
      <a:hlink>
        <a:srgbClr val="000000"/>
      </a:hlink>
      <a:folHlink>
        <a:srgbClr val="000000"/>
      </a:folHlink>
    </a:clrScheme>
    <a:fontScheme name="Origine">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rigine">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0</TotalTime>
  <Words>1073</Words>
  <Application>Microsoft Office PowerPoint</Application>
  <PresentationFormat>Προβολή στην οθόνη (4:3)</PresentationFormat>
  <Paragraphs>158</Paragraphs>
  <Slides>13</Slides>
  <Notes>13</Notes>
  <HiddenSlides>0</HiddenSlides>
  <MMClips>1</MMClips>
  <ScaleCrop>false</ScaleCrop>
  <HeadingPairs>
    <vt:vector size="8" baseType="variant">
      <vt:variant>
        <vt:lpstr>Γραμματοσειρές που χρησιμοποιούνται</vt:lpstr>
      </vt:variant>
      <vt:variant>
        <vt:i4>7</vt:i4>
      </vt:variant>
      <vt:variant>
        <vt:lpstr>Θέμα</vt:lpstr>
      </vt:variant>
      <vt:variant>
        <vt:i4>1</vt:i4>
      </vt:variant>
      <vt:variant>
        <vt:lpstr>Ενσωματωμένοι διακομιστές OLE</vt:lpstr>
      </vt:variant>
      <vt:variant>
        <vt:i4>1</vt:i4>
      </vt:variant>
      <vt:variant>
        <vt:lpstr>Τίτλοι διαφανειών</vt:lpstr>
      </vt:variant>
      <vt:variant>
        <vt:i4>13</vt:i4>
      </vt:variant>
    </vt:vector>
  </HeadingPairs>
  <TitlesOfParts>
    <vt:vector size="22" baseType="lpstr">
      <vt:lpstr>Arial</vt:lpstr>
      <vt:lpstr>Arial Black</vt:lpstr>
      <vt:lpstr>Calibri</vt:lpstr>
      <vt:lpstr>Cambria</vt:lpstr>
      <vt:lpstr>Gill Sans MT</vt:lpstr>
      <vt:lpstr>Wingdings</vt:lpstr>
      <vt:lpstr>Wingdings 3</vt:lpstr>
      <vt:lpstr>Origine</vt:lpstr>
      <vt:lpstr>Paintbrush Picture</vt:lpstr>
      <vt:lpstr>PPS: Pose-to-Pose Skinning  of Animated Meshes</vt:lpstr>
      <vt:lpstr>Animation Compression</vt:lpstr>
      <vt:lpstr>Animation Compression</vt:lpstr>
      <vt:lpstr>Skinning Mesh Animation Problem</vt:lpstr>
      <vt:lpstr>Skinning Mesh Animation Problem</vt:lpstr>
      <vt:lpstr>Motivation for pose-to-pose skinning</vt:lpstr>
      <vt:lpstr>Pose-to-pose skinning (PPS)</vt:lpstr>
      <vt:lpstr>Pose-to-pose skinning (PPS)</vt:lpstr>
      <vt:lpstr>Results - Arbitrary Pose Editing</vt:lpstr>
      <vt:lpstr>Results - Approximation</vt:lpstr>
      <vt:lpstr>Results - Approximation</vt:lpstr>
      <vt:lpstr>Conclusions</vt:lpstr>
      <vt:lpstr>Thank You – Questions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2014-02-24T21:45:45Z</dcterms:created>
  <dcterms:modified xsi:type="dcterms:W3CDTF">2016-06-27T11:52:59Z</dcterms:modified>
</cp:coreProperties>
</file>

<file path=docProps/thumbnail.jpeg>
</file>